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69"/>
  </p:notesMasterIdLst>
  <p:sldIdLst>
    <p:sldId id="256" r:id="rId2"/>
    <p:sldId id="257" r:id="rId3"/>
    <p:sldId id="260" r:id="rId4"/>
    <p:sldId id="261" r:id="rId5"/>
    <p:sldId id="263" r:id="rId6"/>
    <p:sldId id="273" r:id="rId7"/>
    <p:sldId id="274" r:id="rId8"/>
    <p:sldId id="268" r:id="rId9"/>
    <p:sldId id="269" r:id="rId10"/>
    <p:sldId id="271" r:id="rId11"/>
    <p:sldId id="276" r:id="rId12"/>
    <p:sldId id="262" r:id="rId13"/>
    <p:sldId id="277" r:id="rId14"/>
    <p:sldId id="349" r:id="rId15"/>
    <p:sldId id="265" r:id="rId16"/>
    <p:sldId id="266" r:id="rId17"/>
    <p:sldId id="279" r:id="rId18"/>
    <p:sldId id="280" r:id="rId19"/>
    <p:sldId id="258" r:id="rId20"/>
    <p:sldId id="350" r:id="rId21"/>
    <p:sldId id="292" r:id="rId22"/>
    <p:sldId id="293" r:id="rId23"/>
    <p:sldId id="294" r:id="rId24"/>
    <p:sldId id="295" r:id="rId25"/>
    <p:sldId id="264" r:id="rId26"/>
    <p:sldId id="296" r:id="rId27"/>
    <p:sldId id="297" r:id="rId28"/>
    <p:sldId id="298" r:id="rId29"/>
    <p:sldId id="299" r:id="rId30"/>
    <p:sldId id="300" r:id="rId31"/>
    <p:sldId id="351" r:id="rId32"/>
    <p:sldId id="270" r:id="rId33"/>
    <p:sldId id="301" r:id="rId34"/>
    <p:sldId id="315" r:id="rId35"/>
    <p:sldId id="307" r:id="rId36"/>
    <p:sldId id="302" r:id="rId37"/>
    <p:sldId id="303" r:id="rId38"/>
    <p:sldId id="304" r:id="rId39"/>
    <p:sldId id="305" r:id="rId40"/>
    <p:sldId id="306" r:id="rId41"/>
    <p:sldId id="318" r:id="rId42"/>
    <p:sldId id="281" r:id="rId43"/>
    <p:sldId id="354" r:id="rId44"/>
    <p:sldId id="352" r:id="rId45"/>
    <p:sldId id="310" r:id="rId46"/>
    <p:sldId id="356" r:id="rId47"/>
    <p:sldId id="309" r:id="rId48"/>
    <p:sldId id="353" r:id="rId49"/>
    <p:sldId id="322" r:id="rId50"/>
    <p:sldId id="361" r:id="rId51"/>
    <p:sldId id="338" r:id="rId52"/>
    <p:sldId id="283" r:id="rId53"/>
    <p:sldId id="282" r:id="rId54"/>
    <p:sldId id="359" r:id="rId55"/>
    <p:sldId id="357" r:id="rId56"/>
    <p:sldId id="323" r:id="rId57"/>
    <p:sldId id="324" r:id="rId58"/>
    <p:sldId id="325" r:id="rId59"/>
    <p:sldId id="326" r:id="rId60"/>
    <p:sldId id="327" r:id="rId61"/>
    <p:sldId id="328" r:id="rId62"/>
    <p:sldId id="329" r:id="rId63"/>
    <p:sldId id="330" r:id="rId64"/>
    <p:sldId id="331" r:id="rId65"/>
    <p:sldId id="332" r:id="rId66"/>
    <p:sldId id="333" r:id="rId67"/>
    <p:sldId id="334" r:id="rId68"/>
  </p:sldIdLst>
  <p:sldSz cx="9144000" cy="5143500" type="screen16x9"/>
  <p:notesSz cx="6858000" cy="9296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7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70" roundtripDataSignature="AMtx7mhk1LXYZEsKGZOFB6Qw1Qcf75aJo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8B2F94-1477-44AC-86C6-2C8E260CB054}">
  <a:tblStyle styleId="{868B2F94-1477-44AC-86C6-2C8E260CB05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9A0309C-A2AB-412B-AABA-EB4844BAB7C9}" styleName="Table_1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rgbClr val="E6E6E6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6E6E6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lt1"/>
          </a:solidFill>
        </a:fill>
      </a:tcStyle>
    </a:lastRow>
    <a:seCell>
      <a:tcTxStyle b="on" i="off">
        <a:font>
          <a:latin typeface="Arial"/>
          <a:ea typeface="Arial"/>
          <a:cs typeface="Arial"/>
        </a:font>
        <a:schemeClr val="dk1"/>
      </a:tcTxStyle>
      <a:tcStyle>
        <a:tcBdr/>
      </a:tcStyle>
    </a:seCell>
    <a:swCell>
      <a:tcTxStyle b="on" i="off">
        <a:font>
          <a:latin typeface="Arial"/>
          <a:ea typeface="Arial"/>
          <a:cs typeface="Arial"/>
        </a:font>
        <a:schemeClr val="dk1"/>
      </a:tcTxStyle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2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65"/>
    <p:restoredTop sz="94694"/>
  </p:normalViewPr>
  <p:slideViewPr>
    <p:cSldViewPr snapToGrid="0">
      <p:cViewPr varScale="1">
        <p:scale>
          <a:sx n="156" d="100"/>
          <a:sy n="156" d="100"/>
        </p:scale>
        <p:origin x="1000" y="168"/>
      </p:cViewPr>
      <p:guideLst>
        <p:guide orient="horz" pos="1620"/>
        <p:guide pos="287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6200" y="0"/>
            <a:ext cx="2971800" cy="465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31263"/>
            <a:ext cx="2971800" cy="465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6200" y="8831263"/>
            <a:ext cx="2971800" cy="465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" name="Google Shape;6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6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413203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2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233013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27041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1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44846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4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10561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5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50738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0870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66544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068000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0732480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18892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02449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9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273569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0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2710818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1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4688486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2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5520453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3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41051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4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9716103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3061893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5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8511445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6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3684022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2293417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2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340908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7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111014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8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6573530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9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240988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0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50665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1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3479411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8694899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6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6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5440059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6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1512132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6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31237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5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0962445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3473694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1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7397683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7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467757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7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1483658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8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7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994069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1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4549570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8589412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3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737314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207" name="Google Shape;207;p14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Don’t use HTCondor.  Use the shared filesystem</a:t>
            </a:r>
            <a:endParaRPr/>
          </a:p>
        </p:txBody>
      </p:sp>
      <p:sp>
        <p:nvSpPr>
          <p:cNvPr id="208" name="Google Shape;208;p14:notes"/>
          <p:cNvSpPr txBox="1">
            <a:spLocks noGrp="1"/>
          </p:cNvSpPr>
          <p:nvPr>
            <p:ph type="sldNum" idx="12"/>
          </p:nvPr>
        </p:nvSpPr>
        <p:spPr>
          <a:xfrm>
            <a:off x="3886200" y="8831263"/>
            <a:ext cx="2971800" cy="465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None/>
            </a:pPr>
            <a:fld id="{00000000-1234-1234-1234-123412341234}" type="slidenum">
              <a:rPr lang="en-US"/>
              <a:t>58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2854115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5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2422333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6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4039646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7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9763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8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617605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8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941326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9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20095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0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7165053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1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1227898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2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9699817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3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047293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9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55531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3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4:notes"/>
          <p:cNvSpPr txBox="1">
            <a:spLocks noGrp="1"/>
          </p:cNvSpPr>
          <p:nvPr>
            <p:ph type="body" idx="1"/>
          </p:nvPr>
        </p:nvSpPr>
        <p:spPr>
          <a:xfrm>
            <a:off x="914400" y="4416425"/>
            <a:ext cx="5029200" cy="41830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1" descr="osg_logo_4c_whit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6675"/>
            <a:ext cx="1393825" cy="693738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1"/>
          <p:cNvSpPr txBox="1">
            <a:spLocks noGrp="1"/>
          </p:cNvSpPr>
          <p:nvPr>
            <p:ph type="ctrTitle"/>
          </p:nvPr>
        </p:nvSpPr>
        <p:spPr>
          <a:xfrm>
            <a:off x="685800" y="1714500"/>
            <a:ext cx="77724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hlink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1"/>
          <p:cNvSpPr txBox="1">
            <a:spLocks noGrp="1"/>
          </p:cNvSpPr>
          <p:nvPr>
            <p:ph type="subTitle" idx="1"/>
          </p:nvPr>
        </p:nvSpPr>
        <p:spPr>
          <a:xfrm>
            <a:off x="647700" y="2914650"/>
            <a:ext cx="81280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480"/>
              </a:spcBef>
              <a:spcAft>
                <a:spcPts val="0"/>
              </a:spcAft>
              <a:buSzPts val="2400"/>
              <a:buFont typeface="Times"/>
              <a:buNone/>
              <a:defRPr sz="2400">
                <a:solidFill>
                  <a:schemeClr val="hlink"/>
                </a:solidFill>
              </a:defRPr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−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40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40"/>
          <p:cNvSpPr txBox="1">
            <a:spLocks noGrp="1"/>
          </p:cNvSpPr>
          <p:nvPr>
            <p:ph type="body" idx="1"/>
          </p:nvPr>
        </p:nvSpPr>
        <p:spPr>
          <a:xfrm rot="5400000">
            <a:off x="2903538" y="-1128713"/>
            <a:ext cx="3514725" cy="77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SzPts val="1800"/>
              <a:buChar char="−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40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1"/>
          <p:cNvSpPr txBox="1">
            <a:spLocks noGrp="1"/>
          </p:cNvSpPr>
          <p:nvPr>
            <p:ph type="title"/>
          </p:nvPr>
        </p:nvSpPr>
        <p:spPr>
          <a:xfrm rot="5400000">
            <a:off x="5360988" y="1328737"/>
            <a:ext cx="4429125" cy="19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41"/>
          <p:cNvSpPr txBox="1">
            <a:spLocks noGrp="1"/>
          </p:cNvSpPr>
          <p:nvPr>
            <p:ph type="body" idx="1"/>
          </p:nvPr>
        </p:nvSpPr>
        <p:spPr>
          <a:xfrm rot="5400000">
            <a:off x="1398588" y="-538163"/>
            <a:ext cx="4429125" cy="56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SzPts val="1800"/>
              <a:buChar char="−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41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2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3" name="Google Shape;23;p32"/>
          <p:cNvSpPr txBox="1">
            <a:spLocks noGrp="1"/>
          </p:cNvSpPr>
          <p:nvPr>
            <p:ph type="body" idx="1"/>
          </p:nvPr>
        </p:nvSpPr>
        <p:spPr>
          <a:xfrm>
            <a:off x="774700" y="1000125"/>
            <a:ext cx="77724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SzPts val="1800"/>
              <a:buChar char="−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2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3"/>
          <p:cNvSpPr txBox="1"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3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33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4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4"/>
          <p:cNvSpPr txBox="1">
            <a:spLocks noGrp="1"/>
          </p:cNvSpPr>
          <p:nvPr>
            <p:ph type="body" idx="1"/>
          </p:nvPr>
        </p:nvSpPr>
        <p:spPr>
          <a:xfrm>
            <a:off x="774700" y="1000125"/>
            <a:ext cx="38100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SzPts val="2400"/>
              <a:buChar char="−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2" name="Google Shape;32;p34"/>
          <p:cNvSpPr txBox="1">
            <a:spLocks noGrp="1"/>
          </p:cNvSpPr>
          <p:nvPr>
            <p:ph type="body" idx="2"/>
          </p:nvPr>
        </p:nvSpPr>
        <p:spPr>
          <a:xfrm>
            <a:off x="4737100" y="1000125"/>
            <a:ext cx="38100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SzPts val="2400"/>
              <a:buChar char="−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3" name="Google Shape;33;p34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5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5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7" name="Google Shape;37;p35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SzPts val="2000"/>
              <a:buChar char="−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38" name="Google Shape;38;p35"/>
          <p:cNvSpPr txBox="1">
            <a:spLocks noGrp="1"/>
          </p:cNvSpPr>
          <p:nvPr>
            <p:ph type="body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35"/>
          <p:cNvSpPr txBox="1">
            <a:spLocks noGrp="1"/>
          </p:cNvSpPr>
          <p:nvPr>
            <p:ph type="body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SzPts val="2000"/>
              <a:buChar char="−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0" name="Google Shape;40;p35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6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6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7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8"/>
          <p:cNvSpPr txBox="1"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38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SzPts val="2800"/>
              <a:buChar char="−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SzPts val="2400"/>
              <a:buChar char="▪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49" name="Google Shape;49;p38"/>
          <p:cNvSpPr txBox="1">
            <a:spLocks noGrp="1"/>
          </p:cNvSpPr>
          <p:nvPr>
            <p:ph type="body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0" name="Google Shape;50;p38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9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9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39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5" name="Google Shape;55;p39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0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8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8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8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8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rgbClr val="00008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000080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000080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000080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rgbClr val="000080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 dirty="0"/>
          </a:p>
        </p:txBody>
      </p:sp>
      <p:sp>
        <p:nvSpPr>
          <p:cNvPr id="11" name="Google Shape;11;p30"/>
          <p:cNvSpPr txBox="1">
            <a:spLocks noGrp="1"/>
          </p:cNvSpPr>
          <p:nvPr>
            <p:ph type="body" idx="1"/>
          </p:nvPr>
        </p:nvSpPr>
        <p:spPr>
          <a:xfrm>
            <a:off x="774700" y="1000125"/>
            <a:ext cx="77724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sz="2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30"/>
          <p:cNvSpPr/>
          <p:nvPr/>
        </p:nvSpPr>
        <p:spPr>
          <a:xfrm>
            <a:off x="-1266825" y="4506913"/>
            <a:ext cx="184150" cy="461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30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4" name="Google Shape;14;p30" descr="osg_logo_4c_white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0" y="123825"/>
            <a:ext cx="1393825" cy="693738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0"/>
          <p:cNvSpPr/>
          <p:nvPr/>
        </p:nvSpPr>
        <p:spPr>
          <a:xfrm>
            <a:off x="0" y="4856163"/>
            <a:ext cx="2265363" cy="287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2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OSG Virtual User School 2020</a:t>
            </a:r>
            <a:endParaRPr dirty="0"/>
          </a:p>
        </p:txBody>
      </p:sp>
      <p:cxnSp>
        <p:nvCxnSpPr>
          <p:cNvPr id="16" name="Google Shape;16;p30"/>
          <p:cNvCxnSpPr/>
          <p:nvPr/>
        </p:nvCxnSpPr>
        <p:spPr>
          <a:xfrm>
            <a:off x="525463" y="866775"/>
            <a:ext cx="8618537" cy="0"/>
          </a:xfrm>
          <a:prstGeom prst="straightConnector1">
            <a:avLst/>
          </a:prstGeom>
          <a:noFill/>
          <a:ln w="38100" cap="flat" cmpd="sng">
            <a:solidFill>
              <a:srgbClr val="FF8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3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carrie.brown@unl.ed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ndrew_S._Tanenbaum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mailto:chtc@cs.wisc.edu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support@osgconnect.net" TargetMode="Externa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"/>
          <p:cNvSpPr txBox="1">
            <a:spLocks noGrp="1"/>
          </p:cNvSpPr>
          <p:nvPr>
            <p:ph type="ctrTitle"/>
          </p:nvPr>
        </p:nvSpPr>
        <p:spPr>
          <a:xfrm>
            <a:off x="685800" y="1714500"/>
            <a:ext cx="77724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Handling </a:t>
            </a:r>
            <a:r>
              <a:rPr lang="en-US" sz="4800" dirty="0">
                <a:latin typeface="Helvetica Neue"/>
                <a:ea typeface="Helvetica Neue"/>
                <a:cs typeface="Helvetica Neue"/>
                <a:sym typeface="Helvetica Neue"/>
              </a:rPr>
              <a:t>Data on OSG</a:t>
            </a:r>
            <a:endParaRPr sz="36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9" name="Google Shape;69;p1"/>
          <p:cNvSpPr txBox="1">
            <a:spLocks noGrp="1"/>
          </p:cNvSpPr>
          <p:nvPr>
            <p:ph type="subTitle" idx="1"/>
          </p:nvPr>
        </p:nvSpPr>
        <p:spPr>
          <a:xfrm>
            <a:off x="519113" y="2914650"/>
            <a:ext cx="81280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/>
              <a:t>Tuesday, July 21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/>
              <a:t>Carrie Brown (</a:t>
            </a:r>
            <a:r>
              <a:rPr lang="en-US" dirty="0">
                <a:hlinkClick r:id="rId3"/>
              </a:rPr>
              <a:t>carrie.brown@unl.edu</a:t>
            </a:r>
            <a:r>
              <a:rPr lang="en-US" dirty="0"/>
              <a:t>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68B544-DB8A-2F41-B717-CD3B97FA0F83}"/>
              </a:ext>
            </a:extLst>
          </p:cNvPr>
          <p:cNvSpPr txBox="1"/>
          <p:nvPr/>
        </p:nvSpPr>
        <p:spPr>
          <a:xfrm>
            <a:off x="5638800" y="3074894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6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Helvetica Neue"/>
                <a:ea typeface="Helvetica Neue"/>
                <a:cs typeface="Helvetica Neue"/>
                <a:sym typeface="Helvetica Neue"/>
              </a:rPr>
              <a:t>First! Try to minimize your data</a:t>
            </a:r>
            <a:endParaRPr sz="3600" dirty="0"/>
          </a:p>
        </p:txBody>
      </p:sp>
      <p:sp>
        <p:nvSpPr>
          <p:cNvPr id="219" name="Google Shape;219;p16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 dirty="0"/>
              <a:t>split large input for better throughput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 dirty="0"/>
              <a:t>eliminate unnecessary data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 dirty="0"/>
              <a:t>file compression and consolidation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SzPts val="2800"/>
              <a:buChar char="−"/>
            </a:pPr>
            <a:r>
              <a:rPr lang="en-US" dirty="0"/>
              <a:t>job input: prior to job submission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SzPts val="2800"/>
              <a:buChar char="−"/>
            </a:pPr>
            <a:r>
              <a:rPr lang="en-US" dirty="0"/>
              <a:t>job output: prior to end of job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SzPts val="2800"/>
              <a:buChar char="−"/>
            </a:pPr>
            <a:r>
              <a:rPr lang="en-US" dirty="0"/>
              <a:t>moving data between your laptop and the submit server</a:t>
            </a:r>
            <a:endParaRPr dirty="0"/>
          </a:p>
          <a:p>
            <a:pPr marL="342900" lvl="0" indent="-139700" algn="l" rtl="0">
              <a:spcBef>
                <a:spcPts val="640"/>
              </a:spcBef>
              <a:spcAft>
                <a:spcPts val="0"/>
              </a:spcAft>
              <a:buSzPts val="3200"/>
              <a:buNone/>
            </a:pPr>
            <a:endParaRPr dirty="0"/>
          </a:p>
        </p:txBody>
      </p:sp>
      <p:sp>
        <p:nvSpPr>
          <p:cNvPr id="220" name="Google Shape;220;p16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1"/>
          <p:cNvSpPr txBox="1">
            <a:spLocks noGrp="1"/>
          </p:cNvSpPr>
          <p:nvPr>
            <p:ph type="title"/>
          </p:nvPr>
        </p:nvSpPr>
        <p:spPr>
          <a:xfrm>
            <a:off x="1228725" y="122565"/>
            <a:ext cx="79152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Helvetica Neue"/>
                <a:ea typeface="Helvetica Neue"/>
                <a:cs typeface="Helvetica Neue"/>
                <a:sym typeface="Helvetica Neue"/>
              </a:rPr>
              <a:t>‘Large’ data: The collaborator analogy </a:t>
            </a:r>
            <a:endParaRPr sz="3200" dirty="0"/>
          </a:p>
        </p:txBody>
      </p:sp>
      <p:sp>
        <p:nvSpPr>
          <p:cNvPr id="271" name="Google Shape;271;p21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What method would you use to send data to a collaborator?</a:t>
            </a:r>
            <a:endParaRPr dirty="0"/>
          </a:p>
        </p:txBody>
      </p:sp>
      <p:sp>
        <p:nvSpPr>
          <p:cNvPr id="272" name="Google Shape;272;p21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73" name="Google Shape;273;p21"/>
          <p:cNvGraphicFramePr/>
          <p:nvPr>
            <p:extLst>
              <p:ext uri="{D42A27DB-BD31-4B8C-83A1-F6EECF244321}">
                <p14:modId xmlns:p14="http://schemas.microsoft.com/office/powerpoint/2010/main" val="670952023"/>
              </p:ext>
            </p:extLst>
          </p:nvPr>
        </p:nvGraphicFramePr>
        <p:xfrm>
          <a:off x="558800" y="1694492"/>
          <a:ext cx="8166100" cy="2125990"/>
        </p:xfrm>
        <a:graphic>
          <a:graphicData uri="http://schemas.openxmlformats.org/drawingml/2006/table">
            <a:tbl>
              <a:tblPr>
                <a:noFill/>
                <a:tableStyleId>{868B2F94-1477-44AC-86C6-2C8E260CB054}</a:tableStyleId>
              </a:tblPr>
              <a:tblGrid>
                <a:gridCol w="21814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846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1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amount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i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method of delivery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words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email body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tiny – 100MB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email attachment (managed transfer)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100MB – GBs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download from Google Drive, Drop/Box, other web-accessible repository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TBs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ship an external drive (local copy needed)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35DE31B-2ABD-7E4F-8E9F-892C0A47AD22}"/>
              </a:ext>
            </a:extLst>
          </p:cNvPr>
          <p:cNvSpPr txBox="1"/>
          <p:nvPr/>
        </p:nvSpPr>
        <p:spPr>
          <a:xfrm>
            <a:off x="334736" y="3923315"/>
            <a:ext cx="8599714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i="1" dirty="0">
                <a:solidFill>
                  <a:srgbClr val="002060"/>
                </a:solidFill>
              </a:rPr>
              <a:t>Never underestimate the bandwidth of a station wagon </a:t>
            </a:r>
          </a:p>
          <a:p>
            <a:pPr algn="ctr"/>
            <a:r>
              <a:rPr lang="en-US" sz="1800" b="1" i="1" dirty="0">
                <a:solidFill>
                  <a:srgbClr val="002060"/>
                </a:solidFill>
              </a:rPr>
              <a:t>full of tapes hurtling down the highway.</a:t>
            </a:r>
          </a:p>
          <a:p>
            <a:pPr algn="ctr"/>
            <a:endParaRPr lang="en-US" sz="500" b="1" i="1" dirty="0">
              <a:solidFill>
                <a:srgbClr val="002060"/>
              </a:solidFill>
            </a:endParaRPr>
          </a:p>
          <a:p>
            <a:pPr algn="ctr"/>
            <a:r>
              <a:rPr lang="en-US" dirty="0">
                <a:hlinkClick r:id="rId3"/>
              </a:rPr>
              <a:t>Andrew S. Tanenbaum</a:t>
            </a:r>
            <a:r>
              <a:rPr lang="en-US" dirty="0"/>
              <a:t> (1981) – Professor Emeritus, Vrije Universiteit Amsterdam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Transfers</a:t>
            </a:r>
            <a:endParaRPr/>
          </a:p>
        </p:txBody>
      </p:sp>
      <p:sp>
        <p:nvSpPr>
          <p:cNvPr id="122" name="Google Shape;122;p7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pic>
        <p:nvPicPr>
          <p:cNvPr id="123" name="Google Shape;123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4068" y="2099563"/>
            <a:ext cx="6476214" cy="783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7"/>
          <p:cNvSpPr txBox="1"/>
          <p:nvPr/>
        </p:nvSpPr>
        <p:spPr>
          <a:xfrm>
            <a:off x="755830" y="3035186"/>
            <a:ext cx="1895776" cy="904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 Transfer</a:t>
            </a:r>
            <a:endParaRPr/>
          </a:p>
        </p:txBody>
      </p:sp>
      <p:sp>
        <p:nvSpPr>
          <p:cNvPr id="125" name="Google Shape;125;p7"/>
          <p:cNvSpPr txBox="1"/>
          <p:nvPr/>
        </p:nvSpPr>
        <p:spPr>
          <a:xfrm>
            <a:off x="3014737" y="3035185"/>
            <a:ext cx="1212191" cy="904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HTTP</a:t>
            </a:r>
            <a:endParaRPr/>
          </a:p>
          <a:p>
            <a:pPr marL="0" marR="0" lvl="0" indent="0" algn="ctr" rtl="0">
              <a:spcBef>
                <a:spcPts val="48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Proxies</a:t>
            </a:r>
            <a:endParaRPr/>
          </a:p>
        </p:txBody>
      </p:sp>
      <p:sp>
        <p:nvSpPr>
          <p:cNvPr id="126" name="Google Shape;126;p7"/>
          <p:cNvSpPr txBox="1"/>
          <p:nvPr/>
        </p:nvSpPr>
        <p:spPr>
          <a:xfrm>
            <a:off x="4590059" y="3035185"/>
            <a:ext cx="1863011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Stash</a:t>
            </a:r>
            <a:endParaRPr sz="2400" b="0" i="0" u="none" strike="noStrike" cap="none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7" name="Google Shape;127;p7"/>
          <p:cNvCxnSpPr>
            <a:cxnSpLocks/>
          </p:cNvCxnSpPr>
          <p:nvPr/>
        </p:nvCxnSpPr>
        <p:spPr>
          <a:xfrm>
            <a:off x="1484416" y="1736565"/>
            <a:ext cx="6455865" cy="0"/>
          </a:xfrm>
          <a:prstGeom prst="straightConnector1">
            <a:avLst/>
          </a:prstGeom>
          <a:noFill/>
          <a:ln w="76200" cap="flat" cmpd="sng">
            <a:solidFill>
              <a:srgbClr val="C6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28" name="Google Shape;128;p7"/>
          <p:cNvSpPr txBox="1"/>
          <p:nvPr/>
        </p:nvSpPr>
        <p:spPr>
          <a:xfrm>
            <a:off x="3415648" y="1225567"/>
            <a:ext cx="162256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More Data</a:t>
            </a:r>
            <a:endParaRPr/>
          </a:p>
        </p:txBody>
      </p:sp>
      <p:sp>
        <p:nvSpPr>
          <p:cNvPr id="129" name="Google Shape;129;p7"/>
          <p:cNvSpPr txBox="1"/>
          <p:nvPr/>
        </p:nvSpPr>
        <p:spPr>
          <a:xfrm>
            <a:off x="7091331" y="3035184"/>
            <a:ext cx="1263487" cy="904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Local</a:t>
            </a:r>
            <a:endParaRPr dirty="0"/>
          </a:p>
          <a:p>
            <a:pPr marL="0" marR="0" lvl="0" indent="0" algn="ctr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Storage</a:t>
            </a:r>
            <a:endParaRPr dirty="0"/>
          </a:p>
        </p:txBody>
      </p:sp>
      <p:cxnSp>
        <p:nvCxnSpPr>
          <p:cNvPr id="130" name="Google Shape;130;p7"/>
          <p:cNvCxnSpPr>
            <a:stCxn id="124" idx="0"/>
          </p:cNvCxnSpPr>
          <p:nvPr/>
        </p:nvCxnSpPr>
        <p:spPr>
          <a:xfrm rot="10800000">
            <a:off x="1703718" y="2530286"/>
            <a:ext cx="0" cy="504900"/>
          </a:xfrm>
          <a:prstGeom prst="straightConnector1">
            <a:avLst/>
          </a:prstGeom>
          <a:noFill/>
          <a:ln w="38100" cap="flat" cmpd="sng">
            <a:solidFill>
              <a:srgbClr val="C6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31" name="Google Shape;131;p7"/>
          <p:cNvCxnSpPr/>
          <p:nvPr/>
        </p:nvCxnSpPr>
        <p:spPr>
          <a:xfrm rot="10800000">
            <a:off x="3620832" y="2678464"/>
            <a:ext cx="0" cy="338200"/>
          </a:xfrm>
          <a:prstGeom prst="straightConnector1">
            <a:avLst/>
          </a:prstGeom>
          <a:noFill/>
          <a:ln w="38100" cap="flat" cmpd="sng">
            <a:solidFill>
              <a:srgbClr val="C6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32" name="Google Shape;132;p7"/>
          <p:cNvCxnSpPr/>
          <p:nvPr/>
        </p:nvCxnSpPr>
        <p:spPr>
          <a:xfrm rot="10800000">
            <a:off x="5521564" y="2782671"/>
            <a:ext cx="0" cy="298729"/>
          </a:xfrm>
          <a:prstGeom prst="straightConnector1">
            <a:avLst/>
          </a:prstGeom>
          <a:noFill/>
          <a:ln w="38100" cap="flat" cmpd="sng">
            <a:solidFill>
              <a:srgbClr val="C6000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133" name="Google Shape;133;p7"/>
          <p:cNvCxnSpPr/>
          <p:nvPr/>
        </p:nvCxnSpPr>
        <p:spPr>
          <a:xfrm rot="10800000">
            <a:off x="7723074" y="2882788"/>
            <a:ext cx="3042" cy="198612"/>
          </a:xfrm>
          <a:prstGeom prst="straightConnector1">
            <a:avLst/>
          </a:prstGeom>
          <a:noFill/>
          <a:ln w="38100" cap="flat" cmpd="sng">
            <a:solidFill>
              <a:srgbClr val="C60000"/>
            </a:solidFill>
            <a:prstDash val="solid"/>
            <a:round/>
            <a:headEnd type="none" w="sm" len="sm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58168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2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71786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Large </a:t>
            </a:r>
            <a:r>
              <a:rPr lang="en-US" i="1" dirty="0">
                <a:latin typeface="Helvetica Neue"/>
                <a:ea typeface="Helvetica Neue"/>
                <a:cs typeface="Helvetica Neue"/>
                <a:sym typeface="Helvetica Neue"/>
              </a:rPr>
              <a:t>input</a:t>
            </a: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 in HTC and OSG</a:t>
            </a:r>
            <a:endParaRPr dirty="0"/>
          </a:p>
        </p:txBody>
      </p:sp>
      <p:sp>
        <p:nvSpPr>
          <p:cNvPr id="280" name="Google Shape;280;p22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81" name="Google Shape;281;p22"/>
          <p:cNvGraphicFramePr/>
          <p:nvPr>
            <p:extLst>
              <p:ext uri="{D42A27DB-BD31-4B8C-83A1-F6EECF244321}">
                <p14:modId xmlns:p14="http://schemas.microsoft.com/office/powerpoint/2010/main" val="470159911"/>
              </p:ext>
            </p:extLst>
          </p:nvPr>
        </p:nvGraphicFramePr>
        <p:xfrm>
          <a:off x="495300" y="2266950"/>
          <a:ext cx="8166100" cy="2497465"/>
        </p:xfrm>
        <a:graphic>
          <a:graphicData uri="http://schemas.openxmlformats.org/drawingml/2006/table">
            <a:tbl>
              <a:tblPr>
                <a:noFill/>
                <a:tableStyleId>{868B2F94-1477-44AC-86C6-2C8E260CB054}</a:tableStyleId>
              </a:tblPr>
              <a:tblGrid>
                <a:gridCol w="26279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381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1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file size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method of delivery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words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within executable or arguments?</a:t>
                      </a:r>
                      <a:endParaRPr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tiny – 100MB per file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 err="1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HTCondor</a:t>
                      </a: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file transfer (up to 1GB total per job)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100MB – 1GB, shared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download from web server (local caching)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100MB – 20GB,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unique</a:t>
                      </a: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or shared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Stash (regional replication)</a:t>
                      </a:r>
                      <a:endParaRPr dirty="0"/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1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20 GB – TBs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shared file system (local copy, local execute servers)</a:t>
                      </a:r>
                      <a:endParaRPr dirty="0"/>
                    </a:p>
                  </a:txBody>
                  <a:tcPr marL="91450" marR="91450" marT="45725" marB="45725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7E7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Google Shape;422;p25">
            <a:extLst>
              <a:ext uri="{FF2B5EF4-FFF2-40B4-BE49-F238E27FC236}">
                <a16:creationId xmlns:a16="http://schemas.microsoft.com/office/drawing/2014/main" id="{02B790EF-6BC5-FD40-BD24-37067BF4703E}"/>
              </a:ext>
            </a:extLst>
          </p:cNvPr>
          <p:cNvSpPr/>
          <p:nvPr/>
        </p:nvSpPr>
        <p:spPr>
          <a:xfrm>
            <a:off x="5359400" y="114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423;p25">
            <a:extLst>
              <a:ext uri="{FF2B5EF4-FFF2-40B4-BE49-F238E27FC236}">
                <a16:creationId xmlns:a16="http://schemas.microsoft.com/office/drawing/2014/main" id="{2C7ABBF9-7C4E-B44C-B75D-303430E98BF3}"/>
              </a:ext>
            </a:extLst>
          </p:cNvPr>
          <p:cNvSpPr/>
          <p:nvPr/>
        </p:nvSpPr>
        <p:spPr>
          <a:xfrm>
            <a:off x="2552700" y="1104900"/>
            <a:ext cx="2679700" cy="8509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80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Handling Data on OSG</a:t>
            </a:r>
            <a:endParaRPr dirty="0"/>
          </a:p>
        </p:txBody>
      </p:sp>
      <p:sp>
        <p:nvSpPr>
          <p:cNvPr id="139" name="Google Shape;139;p8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457200" algn="l" rtl="0">
              <a:spcBef>
                <a:spcPts val="64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r>
              <a:rPr lang="en-US" strike="sngStrike" dirty="0"/>
              <a:t>Overview / Things to Consider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b="1" dirty="0" err="1"/>
              <a:t>HTCondor</a:t>
            </a:r>
            <a:r>
              <a:rPr lang="en-US" b="1" dirty="0"/>
              <a:t> File Transfer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dirty="0"/>
              <a:t>Web Proxy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dirty="0"/>
              <a:t>Stash 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dirty="0"/>
              <a:t>Shared File Systems and Other Options</a:t>
            </a:r>
          </a:p>
        </p:txBody>
      </p:sp>
      <p:sp>
        <p:nvSpPr>
          <p:cNvPr id="140" name="Google Shape;140;p8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33180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0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664263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Review: </a:t>
            </a:r>
            <a:r>
              <a:rPr lang="en-US" dirty="0" err="1">
                <a:latin typeface="Helvetica Neue"/>
                <a:ea typeface="Helvetica Neue"/>
                <a:cs typeface="Helvetica Neue"/>
                <a:sym typeface="Helvetica Neue"/>
              </a:rPr>
              <a:t>HTCondor</a:t>
            </a: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 Data Handling</a:t>
            </a:r>
            <a:endParaRPr dirty="0"/>
          </a:p>
        </p:txBody>
      </p:sp>
      <p:sp>
        <p:nvSpPr>
          <p:cNvPr id="153" name="Google Shape;153;p10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0"/>
          <p:cNvSpPr/>
          <p:nvPr/>
        </p:nvSpPr>
        <p:spPr>
          <a:xfrm>
            <a:off x="1358900" y="24257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/>
          </a:p>
        </p:txBody>
      </p:sp>
      <p:sp>
        <p:nvSpPr>
          <p:cNvPr id="155" name="Google Shape;155;p10"/>
          <p:cNvSpPr/>
          <p:nvPr/>
        </p:nvSpPr>
        <p:spPr>
          <a:xfrm>
            <a:off x="5689600" y="241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156" name="Google Shape;156;p10"/>
          <p:cNvSpPr/>
          <p:nvPr/>
        </p:nvSpPr>
        <p:spPr>
          <a:xfrm>
            <a:off x="2882900" y="19050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10"/>
          <p:cNvSpPr/>
          <p:nvPr/>
        </p:nvSpPr>
        <p:spPr>
          <a:xfrm rot="10800000">
            <a:off x="2870200" y="32766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10"/>
          <p:cNvSpPr txBox="1"/>
          <p:nvPr/>
        </p:nvSpPr>
        <p:spPr>
          <a:xfrm>
            <a:off x="3581400" y="2489200"/>
            <a:ext cx="1689100" cy="4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/>
          </a:p>
        </p:txBody>
      </p:sp>
      <p:sp>
        <p:nvSpPr>
          <p:cNvPr id="159" name="Google Shape;159;p10"/>
          <p:cNvSpPr txBox="1"/>
          <p:nvPr/>
        </p:nvSpPr>
        <p:spPr>
          <a:xfrm>
            <a:off x="1371600" y="3276600"/>
            <a:ext cx="1581150" cy="136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submit file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dir/ 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  <p:sp>
        <p:nvSpPr>
          <p:cNvPr id="160" name="Google Shape;160;p10"/>
          <p:cNvSpPr txBox="1"/>
          <p:nvPr/>
        </p:nvSpPr>
        <p:spPr>
          <a:xfrm>
            <a:off x="5740400" y="3251200"/>
            <a:ext cx="1581150" cy="136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63050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1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807699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Helvetica Neue"/>
                <a:ea typeface="Helvetica Neue"/>
                <a:cs typeface="Helvetica Neue"/>
                <a:sym typeface="Helvetica Neue"/>
              </a:rPr>
              <a:t>Network bottleneck: the submit server</a:t>
            </a:r>
            <a:endParaRPr sz="3200" dirty="0"/>
          </a:p>
        </p:txBody>
      </p:sp>
      <p:sp>
        <p:nvSpPr>
          <p:cNvPr id="169" name="Google Shape;169;p11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11"/>
          <p:cNvSpPr/>
          <p:nvPr/>
        </p:nvSpPr>
        <p:spPr>
          <a:xfrm>
            <a:off x="1358900" y="24257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/>
          </a:p>
        </p:txBody>
      </p:sp>
      <p:sp>
        <p:nvSpPr>
          <p:cNvPr id="171" name="Google Shape;171;p11"/>
          <p:cNvSpPr/>
          <p:nvPr/>
        </p:nvSpPr>
        <p:spPr>
          <a:xfrm>
            <a:off x="5689600" y="241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172" name="Google Shape;172;p11"/>
          <p:cNvSpPr/>
          <p:nvPr/>
        </p:nvSpPr>
        <p:spPr>
          <a:xfrm>
            <a:off x="2882900" y="19050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1"/>
          <p:cNvSpPr/>
          <p:nvPr/>
        </p:nvSpPr>
        <p:spPr>
          <a:xfrm rot="10800000">
            <a:off x="2870200" y="32766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11"/>
          <p:cNvSpPr txBox="1"/>
          <p:nvPr/>
        </p:nvSpPr>
        <p:spPr>
          <a:xfrm>
            <a:off x="3581400" y="2489200"/>
            <a:ext cx="1689100" cy="4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11"/>
          <p:cNvSpPr txBox="1"/>
          <p:nvPr/>
        </p:nvSpPr>
        <p:spPr>
          <a:xfrm>
            <a:off x="1371600" y="3276600"/>
            <a:ext cx="1581150" cy="136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submit file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dir/ 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  <p:sp>
        <p:nvSpPr>
          <p:cNvPr id="176" name="Google Shape;176;p11"/>
          <p:cNvSpPr txBox="1"/>
          <p:nvPr/>
        </p:nvSpPr>
        <p:spPr>
          <a:xfrm>
            <a:off x="5740400" y="3251200"/>
            <a:ext cx="1581150" cy="136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  <p:sp>
        <p:nvSpPr>
          <p:cNvPr id="177" name="Google Shape;177;p11"/>
          <p:cNvSpPr/>
          <p:nvPr/>
        </p:nvSpPr>
        <p:spPr>
          <a:xfrm>
            <a:off x="5880100" y="22225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6070600" y="2019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6261100" y="18542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3048000" y="17018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1"/>
          <p:cNvSpPr/>
          <p:nvPr/>
        </p:nvSpPr>
        <p:spPr>
          <a:xfrm rot="10800000">
            <a:off x="3035300" y="30988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1"/>
          <p:cNvSpPr/>
          <p:nvPr/>
        </p:nvSpPr>
        <p:spPr>
          <a:xfrm>
            <a:off x="3251200" y="15240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1"/>
          <p:cNvSpPr/>
          <p:nvPr/>
        </p:nvSpPr>
        <p:spPr>
          <a:xfrm rot="10800000">
            <a:off x="3213100" y="29337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11"/>
          <p:cNvSpPr/>
          <p:nvPr/>
        </p:nvSpPr>
        <p:spPr>
          <a:xfrm>
            <a:off x="3429000" y="13589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11"/>
          <p:cNvSpPr/>
          <p:nvPr/>
        </p:nvSpPr>
        <p:spPr>
          <a:xfrm rot="10800000">
            <a:off x="3390900" y="27686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1781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4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9152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Helvetica Neue"/>
                <a:ea typeface="Helvetica Neue"/>
                <a:cs typeface="Helvetica Neue"/>
                <a:sym typeface="Helvetica Neue"/>
              </a:rPr>
              <a:t>Network bottleneck: the submit server</a:t>
            </a:r>
            <a:endParaRPr sz="3200" dirty="0"/>
          </a:p>
        </p:txBody>
      </p:sp>
      <p:sp>
        <p:nvSpPr>
          <p:cNvPr id="295" name="Google Shape;295;p24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24"/>
          <p:cNvSpPr/>
          <p:nvPr/>
        </p:nvSpPr>
        <p:spPr>
          <a:xfrm>
            <a:off x="1358900" y="24257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/>
          </a:p>
        </p:txBody>
      </p:sp>
      <p:sp>
        <p:nvSpPr>
          <p:cNvPr id="297" name="Google Shape;297;p24"/>
          <p:cNvSpPr/>
          <p:nvPr/>
        </p:nvSpPr>
        <p:spPr>
          <a:xfrm>
            <a:off x="5689600" y="241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298" name="Google Shape;298;p24"/>
          <p:cNvSpPr/>
          <p:nvPr/>
        </p:nvSpPr>
        <p:spPr>
          <a:xfrm>
            <a:off x="2882900" y="19050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24"/>
          <p:cNvSpPr/>
          <p:nvPr/>
        </p:nvSpPr>
        <p:spPr>
          <a:xfrm rot="10800000">
            <a:off x="2870200" y="32766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24"/>
          <p:cNvSpPr txBox="1"/>
          <p:nvPr/>
        </p:nvSpPr>
        <p:spPr>
          <a:xfrm>
            <a:off x="3581400" y="2489200"/>
            <a:ext cx="1689100" cy="4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24"/>
          <p:cNvSpPr txBox="1"/>
          <p:nvPr/>
        </p:nvSpPr>
        <p:spPr>
          <a:xfrm>
            <a:off x="1371600" y="3276600"/>
            <a:ext cx="1581150" cy="136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submit file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dir/ 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  <p:sp>
        <p:nvSpPr>
          <p:cNvPr id="302" name="Google Shape;302;p24"/>
          <p:cNvSpPr txBox="1"/>
          <p:nvPr/>
        </p:nvSpPr>
        <p:spPr>
          <a:xfrm>
            <a:off x="5740400" y="3251200"/>
            <a:ext cx="1581150" cy="136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  <p:sp>
        <p:nvSpPr>
          <p:cNvPr id="303" name="Google Shape;303;p24"/>
          <p:cNvSpPr/>
          <p:nvPr/>
        </p:nvSpPr>
        <p:spPr>
          <a:xfrm>
            <a:off x="5880100" y="22225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304" name="Google Shape;304;p24"/>
          <p:cNvSpPr/>
          <p:nvPr/>
        </p:nvSpPr>
        <p:spPr>
          <a:xfrm>
            <a:off x="6070600" y="2019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305" name="Google Shape;305;p24"/>
          <p:cNvSpPr/>
          <p:nvPr/>
        </p:nvSpPr>
        <p:spPr>
          <a:xfrm>
            <a:off x="6261100" y="18542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306" name="Google Shape;306;p24"/>
          <p:cNvSpPr/>
          <p:nvPr/>
        </p:nvSpPr>
        <p:spPr>
          <a:xfrm>
            <a:off x="3048000" y="17018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24"/>
          <p:cNvSpPr/>
          <p:nvPr/>
        </p:nvSpPr>
        <p:spPr>
          <a:xfrm rot="10800000">
            <a:off x="3035300" y="30988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24"/>
          <p:cNvSpPr/>
          <p:nvPr/>
        </p:nvSpPr>
        <p:spPr>
          <a:xfrm>
            <a:off x="3251200" y="15240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24"/>
          <p:cNvSpPr/>
          <p:nvPr/>
        </p:nvSpPr>
        <p:spPr>
          <a:xfrm rot="10800000">
            <a:off x="3213100" y="29337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24"/>
          <p:cNvSpPr/>
          <p:nvPr/>
        </p:nvSpPr>
        <p:spPr>
          <a:xfrm>
            <a:off x="3429000" y="13589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4"/>
          <p:cNvSpPr/>
          <p:nvPr/>
        </p:nvSpPr>
        <p:spPr>
          <a:xfrm rot="10800000">
            <a:off x="3390900" y="27686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24"/>
          <p:cNvSpPr txBox="1"/>
          <p:nvPr/>
        </p:nvSpPr>
        <p:spPr>
          <a:xfrm>
            <a:off x="901700" y="1244600"/>
            <a:ext cx="2616200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1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Input transfers for many jobs will coincide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350024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5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9152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atin typeface="Helvetica Neue"/>
                <a:ea typeface="Helvetica Neue"/>
                <a:cs typeface="Helvetica Neue"/>
                <a:sym typeface="Helvetica Neue"/>
              </a:rPr>
              <a:t>Network bottleneck: the submit server</a:t>
            </a:r>
            <a:endParaRPr sz="3200" dirty="0"/>
          </a:p>
        </p:txBody>
      </p:sp>
      <p:sp>
        <p:nvSpPr>
          <p:cNvPr id="318" name="Google Shape;318;p25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18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25"/>
          <p:cNvSpPr/>
          <p:nvPr/>
        </p:nvSpPr>
        <p:spPr>
          <a:xfrm>
            <a:off x="1358900" y="24257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/>
          </a:p>
        </p:txBody>
      </p:sp>
      <p:sp>
        <p:nvSpPr>
          <p:cNvPr id="320" name="Google Shape;320;p25"/>
          <p:cNvSpPr/>
          <p:nvPr/>
        </p:nvSpPr>
        <p:spPr>
          <a:xfrm>
            <a:off x="5689600" y="241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321" name="Google Shape;321;p25"/>
          <p:cNvSpPr/>
          <p:nvPr/>
        </p:nvSpPr>
        <p:spPr>
          <a:xfrm>
            <a:off x="2882900" y="19050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25"/>
          <p:cNvSpPr/>
          <p:nvPr/>
        </p:nvSpPr>
        <p:spPr>
          <a:xfrm rot="10800000">
            <a:off x="2870200" y="32766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5"/>
          <p:cNvSpPr txBox="1"/>
          <p:nvPr/>
        </p:nvSpPr>
        <p:spPr>
          <a:xfrm>
            <a:off x="3581400" y="2489200"/>
            <a:ext cx="1689100" cy="4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25"/>
          <p:cNvSpPr txBox="1"/>
          <p:nvPr/>
        </p:nvSpPr>
        <p:spPr>
          <a:xfrm>
            <a:off x="1371600" y="3276600"/>
            <a:ext cx="1581150" cy="136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submit file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dir/ 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  <p:sp>
        <p:nvSpPr>
          <p:cNvPr id="325" name="Google Shape;325;p25"/>
          <p:cNvSpPr txBox="1"/>
          <p:nvPr/>
        </p:nvSpPr>
        <p:spPr>
          <a:xfrm>
            <a:off x="5740400" y="3251200"/>
            <a:ext cx="1581150" cy="1366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  <p:sp>
        <p:nvSpPr>
          <p:cNvPr id="326" name="Google Shape;326;p25"/>
          <p:cNvSpPr/>
          <p:nvPr/>
        </p:nvSpPr>
        <p:spPr>
          <a:xfrm>
            <a:off x="5880100" y="22225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327" name="Google Shape;327;p25"/>
          <p:cNvSpPr/>
          <p:nvPr/>
        </p:nvSpPr>
        <p:spPr>
          <a:xfrm>
            <a:off x="6070600" y="2019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328" name="Google Shape;328;p25"/>
          <p:cNvSpPr/>
          <p:nvPr/>
        </p:nvSpPr>
        <p:spPr>
          <a:xfrm>
            <a:off x="6261100" y="18542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/>
          </a:p>
        </p:txBody>
      </p:sp>
      <p:sp>
        <p:nvSpPr>
          <p:cNvPr id="329" name="Google Shape;329;p25"/>
          <p:cNvSpPr/>
          <p:nvPr/>
        </p:nvSpPr>
        <p:spPr>
          <a:xfrm>
            <a:off x="3048000" y="17018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25"/>
          <p:cNvSpPr/>
          <p:nvPr/>
        </p:nvSpPr>
        <p:spPr>
          <a:xfrm rot="10800000">
            <a:off x="3035300" y="30988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5"/>
          <p:cNvSpPr/>
          <p:nvPr/>
        </p:nvSpPr>
        <p:spPr>
          <a:xfrm>
            <a:off x="3251200" y="15240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25"/>
          <p:cNvSpPr/>
          <p:nvPr/>
        </p:nvSpPr>
        <p:spPr>
          <a:xfrm rot="10800000">
            <a:off x="3213100" y="29337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25"/>
          <p:cNvSpPr/>
          <p:nvPr/>
        </p:nvSpPr>
        <p:spPr>
          <a:xfrm>
            <a:off x="3429000" y="13589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25"/>
          <p:cNvSpPr/>
          <p:nvPr/>
        </p:nvSpPr>
        <p:spPr>
          <a:xfrm rot="10800000">
            <a:off x="3390900" y="2768600"/>
            <a:ext cx="2933700" cy="520700"/>
          </a:xfrm>
          <a:prstGeom prst="curvedDownArrow">
            <a:avLst>
              <a:gd name="adj1" fmla="val 25015"/>
              <a:gd name="adj2" fmla="val 50003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25"/>
          <p:cNvSpPr txBox="1"/>
          <p:nvPr/>
        </p:nvSpPr>
        <p:spPr>
          <a:xfrm>
            <a:off x="901700" y="1244600"/>
            <a:ext cx="2616200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1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Input transfers for many jobs will coincide</a:t>
            </a:r>
            <a:endParaRPr/>
          </a:p>
        </p:txBody>
      </p:sp>
      <p:sp>
        <p:nvSpPr>
          <p:cNvPr id="336" name="Google Shape;336;p25"/>
          <p:cNvSpPr txBox="1"/>
          <p:nvPr/>
        </p:nvSpPr>
        <p:spPr>
          <a:xfrm>
            <a:off x="3213100" y="3771900"/>
            <a:ext cx="2616200" cy="830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1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Output transfers are staggered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147216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Hardware transfer limits</a:t>
            </a:r>
            <a:endParaRPr/>
          </a:p>
        </p:txBody>
      </p:sp>
      <p:sp>
        <p:nvSpPr>
          <p:cNvPr id="92" name="Google Shape;92;p3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19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3"/>
          <p:cNvSpPr/>
          <p:nvPr/>
        </p:nvSpPr>
        <p:spPr>
          <a:xfrm>
            <a:off x="1358900" y="24257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3"/>
          <p:cNvSpPr/>
          <p:nvPr/>
        </p:nvSpPr>
        <p:spPr>
          <a:xfrm>
            <a:off x="5689600" y="241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3"/>
          <p:cNvSpPr/>
          <p:nvPr/>
        </p:nvSpPr>
        <p:spPr>
          <a:xfrm>
            <a:off x="2882900" y="19050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3"/>
          <p:cNvSpPr/>
          <p:nvPr/>
        </p:nvSpPr>
        <p:spPr>
          <a:xfrm rot="10800000">
            <a:off x="2870200" y="32766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3"/>
          <p:cNvSpPr txBox="1"/>
          <p:nvPr/>
        </p:nvSpPr>
        <p:spPr>
          <a:xfrm>
            <a:off x="3581400" y="24892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3"/>
          <p:cNvSpPr txBox="1"/>
          <p:nvPr/>
        </p:nvSpPr>
        <p:spPr>
          <a:xfrm>
            <a:off x="1371600" y="3276600"/>
            <a:ext cx="1580706" cy="1366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submit file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dir/ 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  <p:sp>
        <p:nvSpPr>
          <p:cNvPr id="99" name="Google Shape;99;p3"/>
          <p:cNvSpPr txBox="1"/>
          <p:nvPr/>
        </p:nvSpPr>
        <p:spPr>
          <a:xfrm>
            <a:off x="5740400" y="3251200"/>
            <a:ext cx="1580706" cy="1366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  <p:sp>
        <p:nvSpPr>
          <p:cNvPr id="100" name="Google Shape;100;p3"/>
          <p:cNvSpPr/>
          <p:nvPr/>
        </p:nvSpPr>
        <p:spPr>
          <a:xfrm>
            <a:off x="5880100" y="22225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3"/>
          <p:cNvSpPr/>
          <p:nvPr/>
        </p:nvSpPr>
        <p:spPr>
          <a:xfrm>
            <a:off x="6070600" y="2019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3"/>
          <p:cNvSpPr/>
          <p:nvPr/>
        </p:nvSpPr>
        <p:spPr>
          <a:xfrm>
            <a:off x="6261100" y="18542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3"/>
          <p:cNvSpPr/>
          <p:nvPr/>
        </p:nvSpPr>
        <p:spPr>
          <a:xfrm>
            <a:off x="3048000" y="17018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3"/>
          <p:cNvSpPr/>
          <p:nvPr/>
        </p:nvSpPr>
        <p:spPr>
          <a:xfrm rot="10800000">
            <a:off x="3035300" y="30988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3"/>
          <p:cNvSpPr/>
          <p:nvPr/>
        </p:nvSpPr>
        <p:spPr>
          <a:xfrm>
            <a:off x="3251200" y="15240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3"/>
          <p:cNvSpPr/>
          <p:nvPr/>
        </p:nvSpPr>
        <p:spPr>
          <a:xfrm rot="10800000">
            <a:off x="3213100" y="29337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3"/>
          <p:cNvSpPr/>
          <p:nvPr/>
        </p:nvSpPr>
        <p:spPr>
          <a:xfrm>
            <a:off x="3429000" y="13589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3"/>
          <p:cNvSpPr/>
          <p:nvPr/>
        </p:nvSpPr>
        <p:spPr>
          <a:xfrm rot="10800000">
            <a:off x="3390900" y="27686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3"/>
          <p:cNvSpPr/>
          <p:nvPr/>
        </p:nvSpPr>
        <p:spPr>
          <a:xfrm>
            <a:off x="3390900" y="1206500"/>
            <a:ext cx="2578100" cy="1240940"/>
          </a:xfrm>
          <a:prstGeom prst="ellipse">
            <a:avLst/>
          </a:prstGeom>
          <a:solidFill>
            <a:schemeClr val="lt1">
              <a:alpha val="85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0FE"/>
              </a:buClr>
              <a:buSzPts val="2400"/>
              <a:buFont typeface="Arial"/>
              <a:buNone/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&lt;100MB/file, 1GB total</a:t>
            </a:r>
            <a:endParaRPr sz="2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0" name="Google Shape;110;p3"/>
          <p:cNvSpPr/>
          <p:nvPr/>
        </p:nvSpPr>
        <p:spPr>
          <a:xfrm>
            <a:off x="3213100" y="2981996"/>
            <a:ext cx="2298700" cy="1031204"/>
          </a:xfrm>
          <a:prstGeom prst="ellipse">
            <a:avLst/>
          </a:prstGeom>
          <a:solidFill>
            <a:schemeClr val="lt1">
              <a:alpha val="8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00FE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accent6">
                    <a:lumMod val="7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&lt;1GB/file and total</a:t>
            </a:r>
            <a:endParaRPr sz="2400" b="1" i="0" u="none" strike="noStrike" cap="none" dirty="0">
              <a:solidFill>
                <a:schemeClr val="accent6">
                  <a:lumMod val="7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54874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Like all things</a:t>
            </a:r>
            <a:endParaRPr/>
          </a:p>
        </p:txBody>
      </p:sp>
      <p:sp>
        <p:nvSpPr>
          <p:cNvPr id="75" name="Google Shape;75;p2"/>
          <p:cNvSpPr txBox="1">
            <a:spLocks noGrp="1"/>
          </p:cNvSpPr>
          <p:nvPr>
            <p:ph type="body" idx="1"/>
          </p:nvPr>
        </p:nvSpPr>
        <p:spPr>
          <a:xfrm>
            <a:off x="774700" y="1000125"/>
            <a:ext cx="77724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 sz="2400" dirty="0"/>
              <a:t>I always think of HTC/OSG usage as a spectrum:</a:t>
            </a:r>
            <a:endParaRPr sz="2400" dirty="0"/>
          </a:p>
        </p:txBody>
      </p:sp>
      <p:sp>
        <p:nvSpPr>
          <p:cNvPr id="76" name="Google Shape;76;p2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pic>
        <p:nvPicPr>
          <p:cNvPr id="77" name="Google Shape;77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64068" y="2675477"/>
            <a:ext cx="6476214" cy="7832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" name="Google Shape;88;p3">
            <a:extLst>
              <a:ext uri="{FF2B5EF4-FFF2-40B4-BE49-F238E27FC236}">
                <a16:creationId xmlns:a16="http://schemas.microsoft.com/office/drawing/2014/main" id="{3E76FBC6-3BAF-7849-8A1C-2AD78700A763}"/>
              </a:ext>
            </a:extLst>
          </p:cNvPr>
          <p:cNvCxnSpPr/>
          <p:nvPr/>
        </p:nvCxnSpPr>
        <p:spPr>
          <a:xfrm>
            <a:off x="1419043" y="2532223"/>
            <a:ext cx="6604365" cy="0"/>
          </a:xfrm>
          <a:prstGeom prst="straightConnector1">
            <a:avLst/>
          </a:prstGeom>
          <a:noFill/>
          <a:ln w="76200" cap="flat" cmpd="sng">
            <a:solidFill>
              <a:srgbClr val="C60000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7" name="Google Shape;89;p3">
            <a:extLst>
              <a:ext uri="{FF2B5EF4-FFF2-40B4-BE49-F238E27FC236}">
                <a16:creationId xmlns:a16="http://schemas.microsoft.com/office/drawing/2014/main" id="{DEF9B17E-9DC5-DE43-9799-ADBBE4377C7B}"/>
              </a:ext>
            </a:extLst>
          </p:cNvPr>
          <p:cNvSpPr txBox="1"/>
          <p:nvPr/>
        </p:nvSpPr>
        <p:spPr>
          <a:xfrm>
            <a:off x="2241176" y="2068725"/>
            <a:ext cx="473336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More Resources, More Planning</a:t>
            </a:r>
            <a:endParaRPr dirty="0"/>
          </a:p>
        </p:txBody>
      </p:sp>
      <p:sp>
        <p:nvSpPr>
          <p:cNvPr id="8" name="Google Shape;97;p4">
            <a:extLst>
              <a:ext uri="{FF2B5EF4-FFF2-40B4-BE49-F238E27FC236}">
                <a16:creationId xmlns:a16="http://schemas.microsoft.com/office/drawing/2014/main" id="{7F4B2FED-D1AB-7249-97BF-643E2B03D5AD}"/>
              </a:ext>
            </a:extLst>
          </p:cNvPr>
          <p:cNvSpPr txBox="1"/>
          <p:nvPr/>
        </p:nvSpPr>
        <p:spPr>
          <a:xfrm>
            <a:off x="1268587" y="3343955"/>
            <a:ext cx="1127232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Laptop</a:t>
            </a:r>
            <a:endParaRPr dirty="0"/>
          </a:p>
        </p:txBody>
      </p:sp>
      <p:sp>
        <p:nvSpPr>
          <p:cNvPr id="9" name="Google Shape;98;p4">
            <a:extLst>
              <a:ext uri="{FF2B5EF4-FFF2-40B4-BE49-F238E27FC236}">
                <a16:creationId xmlns:a16="http://schemas.microsoft.com/office/drawing/2014/main" id="{6DD7BECA-192B-4049-B4B7-B668C4A2FB28}"/>
              </a:ext>
            </a:extLst>
          </p:cNvPr>
          <p:cNvSpPr txBox="1"/>
          <p:nvPr/>
        </p:nvSpPr>
        <p:spPr>
          <a:xfrm>
            <a:off x="4204647" y="3343955"/>
            <a:ext cx="116089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Cluster</a:t>
            </a:r>
            <a:endParaRPr/>
          </a:p>
        </p:txBody>
      </p:sp>
      <p:sp>
        <p:nvSpPr>
          <p:cNvPr id="10" name="Google Shape;99;p4">
            <a:extLst>
              <a:ext uri="{FF2B5EF4-FFF2-40B4-BE49-F238E27FC236}">
                <a16:creationId xmlns:a16="http://schemas.microsoft.com/office/drawing/2014/main" id="{EFE57FC0-759E-1142-A6F6-D193CC0B2970}"/>
              </a:ext>
            </a:extLst>
          </p:cNvPr>
          <p:cNvSpPr txBox="1"/>
          <p:nvPr/>
        </p:nvSpPr>
        <p:spPr>
          <a:xfrm>
            <a:off x="7874644" y="3343956"/>
            <a:ext cx="86754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OSG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Handling Data on OSG</a:t>
            </a:r>
            <a:endParaRPr dirty="0"/>
          </a:p>
        </p:txBody>
      </p:sp>
      <p:sp>
        <p:nvSpPr>
          <p:cNvPr id="139" name="Google Shape;139;p8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457200" algn="l" rtl="0">
              <a:spcBef>
                <a:spcPts val="64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r>
              <a:rPr lang="en-US" strike="sngStrike" dirty="0"/>
              <a:t>Overview / Things to Consider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strike="sngStrike" dirty="0" err="1"/>
              <a:t>HTCondor</a:t>
            </a:r>
            <a:r>
              <a:rPr lang="en-US" strike="sngStrike" dirty="0"/>
              <a:t> File Transfer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b="1" dirty="0"/>
              <a:t>Web Proxy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dirty="0"/>
              <a:t>Stash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dirty="0"/>
              <a:t>Shared File Systems and Other Options</a:t>
            </a:r>
          </a:p>
        </p:txBody>
      </p:sp>
      <p:sp>
        <p:nvSpPr>
          <p:cNvPr id="140" name="Google Shape;140;p8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274923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1786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Large input in HTC and </a:t>
            </a:r>
            <a:r>
              <a:rPr lang="en-US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OSG</a:t>
            </a:r>
            <a:endParaRPr/>
          </a:p>
        </p:txBody>
      </p:sp>
      <p:sp>
        <p:nvSpPr>
          <p:cNvPr id="123" name="Google Shape;123;p5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5"/>
          <p:cNvSpPr/>
          <p:nvPr/>
        </p:nvSpPr>
        <p:spPr>
          <a:xfrm>
            <a:off x="5359400" y="114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5"/>
          <p:cNvSpPr/>
          <p:nvPr/>
        </p:nvSpPr>
        <p:spPr>
          <a:xfrm>
            <a:off x="2552700" y="1104900"/>
            <a:ext cx="2679700" cy="8509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80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26" name="Google Shape;126;p5"/>
          <p:cNvGraphicFramePr/>
          <p:nvPr>
            <p:extLst>
              <p:ext uri="{D42A27DB-BD31-4B8C-83A1-F6EECF244321}">
                <p14:modId xmlns:p14="http://schemas.microsoft.com/office/powerpoint/2010/main" val="2231522236"/>
              </p:ext>
            </p:extLst>
          </p:nvPr>
        </p:nvGraphicFramePr>
        <p:xfrm>
          <a:off x="495300" y="2266950"/>
          <a:ext cx="8166100" cy="2494340"/>
        </p:xfrm>
        <a:graphic>
          <a:graphicData uri="http://schemas.openxmlformats.org/drawingml/2006/table">
            <a:tbl>
              <a:tblPr firstRow="1" bandRow="1">
                <a:tableStyleId>{19A0309C-A2AB-412B-AABA-EB4844BAB7C9}</a:tableStyleId>
              </a:tblPr>
              <a:tblGrid>
                <a:gridCol w="2567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98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file size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method of delivery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words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within executable or arguments?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tiny – 100MB per file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HTCondor file transfer (up to 1GB total per-job)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100MB – 1GB, shared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download from web server (local caching)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1GB – 20GB,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unique or shared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Stash (regional replication)</a:t>
                      </a:r>
                      <a:endParaRPr sz="18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10 GB - TBs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shared file system (local copy, local execute servers)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27" name="Google Shape;127;p5"/>
          <p:cNvSpPr/>
          <p:nvPr/>
        </p:nvSpPr>
        <p:spPr>
          <a:xfrm>
            <a:off x="419100" y="3319930"/>
            <a:ext cx="8305800" cy="1117500"/>
          </a:xfrm>
          <a:prstGeom prst="rect">
            <a:avLst/>
          </a:prstGeom>
          <a:noFill/>
          <a:ln w="571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503537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"/>
          <p:cNvSpPr/>
          <p:nvPr/>
        </p:nvSpPr>
        <p:spPr>
          <a:xfrm rot="1923132">
            <a:off x="4568553" y="2074417"/>
            <a:ext cx="3760532" cy="2875199"/>
          </a:xfrm>
          <a:prstGeom prst="cloud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6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Using a Web Proxy</a:t>
            </a:r>
            <a:endParaRPr/>
          </a:p>
        </p:txBody>
      </p:sp>
      <p:sp>
        <p:nvSpPr>
          <p:cNvPr id="134" name="Google Shape;134;p6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1133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Place the file onto a local, proxy-configured web server</a:t>
            </a:r>
            <a:endParaRPr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Have HTCondor download via HTTP address</a:t>
            </a:r>
            <a:endParaRPr/>
          </a:p>
        </p:txBody>
      </p:sp>
      <p:sp>
        <p:nvSpPr>
          <p:cNvPr id="135" name="Google Shape;135;p6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6"/>
          <p:cNvSpPr/>
          <p:nvPr/>
        </p:nvSpPr>
        <p:spPr>
          <a:xfrm>
            <a:off x="1651000" y="38481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6"/>
          <p:cNvSpPr/>
          <p:nvPr/>
        </p:nvSpPr>
        <p:spPr>
          <a:xfrm>
            <a:off x="5981700" y="3835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6"/>
          <p:cNvSpPr/>
          <p:nvPr/>
        </p:nvSpPr>
        <p:spPr>
          <a:xfrm>
            <a:off x="2298700" y="2260600"/>
            <a:ext cx="1638300" cy="850900"/>
          </a:xfrm>
          <a:prstGeom prst="rect">
            <a:avLst/>
          </a:prstGeom>
          <a:solidFill>
            <a:srgbClr val="FF444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proxy web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6"/>
          <p:cNvSpPr/>
          <p:nvPr/>
        </p:nvSpPr>
        <p:spPr>
          <a:xfrm>
            <a:off x="6692900" y="3225800"/>
            <a:ext cx="139700" cy="495300"/>
          </a:xfrm>
          <a:prstGeom prst="rightArrow">
            <a:avLst>
              <a:gd name="adj1" fmla="val 50000"/>
              <a:gd name="adj2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93058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"/>
          <p:cNvSpPr/>
          <p:nvPr/>
        </p:nvSpPr>
        <p:spPr>
          <a:xfrm rot="1923132">
            <a:off x="4568553" y="2074417"/>
            <a:ext cx="3760532" cy="2875199"/>
          </a:xfrm>
          <a:prstGeom prst="cloud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7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Using a Web Proxy</a:t>
            </a:r>
            <a:endParaRPr/>
          </a:p>
        </p:txBody>
      </p:sp>
      <p:sp>
        <p:nvSpPr>
          <p:cNvPr id="146" name="Google Shape;146;p7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1133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175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Place the file onto a proxy-configured web server</a:t>
            </a:r>
            <a:endParaRPr sz="2400"/>
          </a:p>
          <a:p>
            <a:pPr marL="342900" lvl="0" indent="-317500" algn="l" rtl="0">
              <a:spcBef>
                <a:spcPts val="56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Have HTCondor download via HTTP address</a:t>
            </a:r>
            <a:endParaRPr sz="2400"/>
          </a:p>
        </p:txBody>
      </p:sp>
      <p:sp>
        <p:nvSpPr>
          <p:cNvPr id="147" name="Google Shape;147;p7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23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7"/>
          <p:cNvSpPr/>
          <p:nvPr/>
        </p:nvSpPr>
        <p:spPr>
          <a:xfrm>
            <a:off x="1651000" y="38481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7"/>
          <p:cNvSpPr/>
          <p:nvPr/>
        </p:nvSpPr>
        <p:spPr>
          <a:xfrm>
            <a:off x="5981700" y="3835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7"/>
          <p:cNvSpPr/>
          <p:nvPr/>
        </p:nvSpPr>
        <p:spPr>
          <a:xfrm>
            <a:off x="2298700" y="2260600"/>
            <a:ext cx="1638300" cy="850900"/>
          </a:xfrm>
          <a:prstGeom prst="rect">
            <a:avLst/>
          </a:prstGeom>
          <a:solidFill>
            <a:srgbClr val="FF444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proxy web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7"/>
          <p:cNvSpPr/>
          <p:nvPr/>
        </p:nvSpPr>
        <p:spPr>
          <a:xfrm>
            <a:off x="6692900" y="3225800"/>
            <a:ext cx="139700" cy="495300"/>
          </a:xfrm>
          <a:prstGeom prst="rightArrow">
            <a:avLst>
              <a:gd name="adj1" fmla="val 50000"/>
              <a:gd name="adj2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7"/>
          <p:cNvSpPr/>
          <p:nvPr/>
        </p:nvSpPr>
        <p:spPr>
          <a:xfrm>
            <a:off x="3619500" y="2768600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064726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"/>
          <p:cNvSpPr/>
          <p:nvPr/>
        </p:nvSpPr>
        <p:spPr>
          <a:xfrm rot="1923132">
            <a:off x="4568553" y="2074417"/>
            <a:ext cx="3760532" cy="2875199"/>
          </a:xfrm>
          <a:prstGeom prst="cloud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8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Using a Web Proxy</a:t>
            </a:r>
            <a:endParaRPr/>
          </a:p>
        </p:txBody>
      </p:sp>
      <p:sp>
        <p:nvSpPr>
          <p:cNvPr id="159" name="Google Shape;159;p8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1133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175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Place the file onto a proxy-configured web server</a:t>
            </a:r>
            <a:endParaRPr sz="2400"/>
          </a:p>
          <a:p>
            <a:pPr marL="342900" lvl="0" indent="-317500" algn="l" rtl="0">
              <a:spcBef>
                <a:spcPts val="56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Have HTCondor download via HTTP address</a:t>
            </a:r>
            <a:endParaRPr sz="2400"/>
          </a:p>
        </p:txBody>
      </p:sp>
      <p:sp>
        <p:nvSpPr>
          <p:cNvPr id="160" name="Google Shape;160;p8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24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8"/>
          <p:cNvSpPr/>
          <p:nvPr/>
        </p:nvSpPr>
        <p:spPr>
          <a:xfrm>
            <a:off x="1651000" y="38481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8"/>
          <p:cNvSpPr/>
          <p:nvPr/>
        </p:nvSpPr>
        <p:spPr>
          <a:xfrm>
            <a:off x="5981700" y="3835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8"/>
          <p:cNvSpPr/>
          <p:nvPr/>
        </p:nvSpPr>
        <p:spPr>
          <a:xfrm>
            <a:off x="2298700" y="2260600"/>
            <a:ext cx="1638300" cy="850900"/>
          </a:xfrm>
          <a:prstGeom prst="rect">
            <a:avLst/>
          </a:prstGeom>
          <a:solidFill>
            <a:srgbClr val="FF444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proxy web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8"/>
          <p:cNvSpPr/>
          <p:nvPr/>
        </p:nvSpPr>
        <p:spPr>
          <a:xfrm>
            <a:off x="6692900" y="3225800"/>
            <a:ext cx="139700" cy="495300"/>
          </a:xfrm>
          <a:prstGeom prst="rightArrow">
            <a:avLst>
              <a:gd name="adj1" fmla="val 50000"/>
              <a:gd name="adj2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8"/>
          <p:cNvSpPr/>
          <p:nvPr/>
        </p:nvSpPr>
        <p:spPr>
          <a:xfrm>
            <a:off x="3619500" y="2768600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  <p:sp>
        <p:nvSpPr>
          <p:cNvPr id="166" name="Google Shape;166;p8"/>
          <p:cNvSpPr/>
          <p:nvPr/>
        </p:nvSpPr>
        <p:spPr>
          <a:xfrm>
            <a:off x="5359400" y="2247900"/>
            <a:ext cx="1638300" cy="850900"/>
          </a:xfrm>
          <a:prstGeom prst="rect">
            <a:avLst/>
          </a:prstGeom>
          <a:solidFill>
            <a:srgbClr val="FF828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proxy web cache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60740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9"/>
          <p:cNvSpPr/>
          <p:nvPr/>
        </p:nvSpPr>
        <p:spPr>
          <a:xfrm rot="1923132">
            <a:off x="4568553" y="2074417"/>
            <a:ext cx="3760532" cy="2875199"/>
          </a:xfrm>
          <a:prstGeom prst="cloud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9"/>
          <p:cNvSpPr/>
          <p:nvPr/>
        </p:nvSpPr>
        <p:spPr>
          <a:xfrm>
            <a:off x="5359400" y="2247900"/>
            <a:ext cx="1638300" cy="850900"/>
          </a:xfrm>
          <a:prstGeom prst="rect">
            <a:avLst/>
          </a:prstGeom>
          <a:solidFill>
            <a:srgbClr val="FF828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proxy web cache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9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Using a Web Proxy</a:t>
            </a:r>
            <a:endParaRPr/>
          </a:p>
        </p:txBody>
      </p:sp>
      <p:sp>
        <p:nvSpPr>
          <p:cNvPr id="174" name="Google Shape;174;p9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1133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175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Place the file onto a proxy-configured web server</a:t>
            </a:r>
            <a:endParaRPr sz="2400"/>
          </a:p>
          <a:p>
            <a:pPr marL="342900" lvl="0" indent="-317500" algn="l" rtl="0">
              <a:spcBef>
                <a:spcPts val="56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Have HTCondor download via HTTP address</a:t>
            </a:r>
            <a:endParaRPr sz="2400"/>
          </a:p>
        </p:txBody>
      </p:sp>
      <p:sp>
        <p:nvSpPr>
          <p:cNvPr id="175" name="Google Shape;175;p9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25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9"/>
          <p:cNvSpPr/>
          <p:nvPr/>
        </p:nvSpPr>
        <p:spPr>
          <a:xfrm>
            <a:off x="1651000" y="38481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9"/>
          <p:cNvSpPr/>
          <p:nvPr/>
        </p:nvSpPr>
        <p:spPr>
          <a:xfrm>
            <a:off x="5981700" y="3835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9"/>
          <p:cNvSpPr/>
          <p:nvPr/>
        </p:nvSpPr>
        <p:spPr>
          <a:xfrm>
            <a:off x="3175000" y="33274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9"/>
          <p:cNvSpPr/>
          <p:nvPr/>
        </p:nvSpPr>
        <p:spPr>
          <a:xfrm>
            <a:off x="2298700" y="2260600"/>
            <a:ext cx="1638300" cy="850900"/>
          </a:xfrm>
          <a:prstGeom prst="rect">
            <a:avLst/>
          </a:prstGeom>
          <a:solidFill>
            <a:srgbClr val="FF444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proxy web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9"/>
          <p:cNvSpPr txBox="1"/>
          <p:nvPr/>
        </p:nvSpPr>
        <p:spPr>
          <a:xfrm>
            <a:off x="3797300" y="34417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9"/>
          <p:cNvSpPr/>
          <p:nvPr/>
        </p:nvSpPr>
        <p:spPr>
          <a:xfrm>
            <a:off x="6692900" y="3225800"/>
            <a:ext cx="139700" cy="495300"/>
          </a:xfrm>
          <a:prstGeom prst="rightArrow">
            <a:avLst>
              <a:gd name="adj1" fmla="val 50000"/>
              <a:gd name="adj2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9"/>
          <p:cNvSpPr/>
          <p:nvPr/>
        </p:nvSpPr>
        <p:spPr>
          <a:xfrm>
            <a:off x="3619500" y="2768600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904444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0"/>
          <p:cNvSpPr/>
          <p:nvPr/>
        </p:nvSpPr>
        <p:spPr>
          <a:xfrm rot="1923132">
            <a:off x="4568553" y="2074417"/>
            <a:ext cx="3760532" cy="2875199"/>
          </a:xfrm>
          <a:prstGeom prst="cloud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10"/>
          <p:cNvSpPr/>
          <p:nvPr/>
        </p:nvSpPr>
        <p:spPr>
          <a:xfrm>
            <a:off x="5359400" y="2247900"/>
            <a:ext cx="1638300" cy="850900"/>
          </a:xfrm>
          <a:prstGeom prst="rect">
            <a:avLst/>
          </a:prstGeom>
          <a:solidFill>
            <a:srgbClr val="FF828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proxy web cache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10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Using a Web Proxy</a:t>
            </a:r>
            <a:endParaRPr/>
          </a:p>
        </p:txBody>
      </p:sp>
      <p:sp>
        <p:nvSpPr>
          <p:cNvPr id="190" name="Google Shape;190;p10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1133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175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Place the file onto a proxy-configured web server</a:t>
            </a:r>
            <a:endParaRPr sz="2400"/>
          </a:p>
          <a:p>
            <a:pPr marL="342900" lvl="0" indent="-317500" algn="l" rtl="0">
              <a:spcBef>
                <a:spcPts val="56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Have HTCondor download via HTTP address</a:t>
            </a:r>
            <a:endParaRPr sz="2400"/>
          </a:p>
        </p:txBody>
      </p:sp>
      <p:sp>
        <p:nvSpPr>
          <p:cNvPr id="191" name="Google Shape;191;p10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26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0"/>
          <p:cNvSpPr/>
          <p:nvPr/>
        </p:nvSpPr>
        <p:spPr>
          <a:xfrm>
            <a:off x="1651000" y="38481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10"/>
          <p:cNvSpPr/>
          <p:nvPr/>
        </p:nvSpPr>
        <p:spPr>
          <a:xfrm>
            <a:off x="5981700" y="3835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0"/>
          <p:cNvSpPr/>
          <p:nvPr/>
        </p:nvSpPr>
        <p:spPr>
          <a:xfrm>
            <a:off x="3175000" y="33274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10"/>
          <p:cNvSpPr/>
          <p:nvPr/>
        </p:nvSpPr>
        <p:spPr>
          <a:xfrm>
            <a:off x="2298700" y="2260600"/>
            <a:ext cx="1638300" cy="850900"/>
          </a:xfrm>
          <a:prstGeom prst="rect">
            <a:avLst/>
          </a:prstGeom>
          <a:solidFill>
            <a:srgbClr val="FF444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proxy web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0"/>
          <p:cNvSpPr txBox="1"/>
          <p:nvPr/>
        </p:nvSpPr>
        <p:spPr>
          <a:xfrm>
            <a:off x="3797300" y="34417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10"/>
          <p:cNvSpPr/>
          <p:nvPr/>
        </p:nvSpPr>
        <p:spPr>
          <a:xfrm>
            <a:off x="6692900" y="3225800"/>
            <a:ext cx="139700" cy="495300"/>
          </a:xfrm>
          <a:prstGeom prst="rightArrow">
            <a:avLst>
              <a:gd name="adj1" fmla="val 50000"/>
              <a:gd name="adj2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10"/>
          <p:cNvSpPr/>
          <p:nvPr/>
        </p:nvSpPr>
        <p:spPr>
          <a:xfrm>
            <a:off x="3619500" y="2768600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  <p:sp>
        <p:nvSpPr>
          <p:cNvPr id="199" name="Google Shape;199;p10"/>
          <p:cNvSpPr/>
          <p:nvPr/>
        </p:nvSpPr>
        <p:spPr>
          <a:xfrm rot="1529728">
            <a:off x="3929477" y="2775188"/>
            <a:ext cx="2576606" cy="558193"/>
          </a:xfrm>
          <a:prstGeom prst="curvedDownArrow">
            <a:avLst>
              <a:gd name="adj1" fmla="val 25000"/>
              <a:gd name="adj2" fmla="val 40166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10"/>
          <p:cNvSpPr/>
          <p:nvPr/>
        </p:nvSpPr>
        <p:spPr>
          <a:xfrm>
            <a:off x="4787900" y="2730500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488498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1"/>
          <p:cNvSpPr/>
          <p:nvPr/>
        </p:nvSpPr>
        <p:spPr>
          <a:xfrm rot="1923132">
            <a:off x="4568553" y="2074417"/>
            <a:ext cx="3760532" cy="2875199"/>
          </a:xfrm>
          <a:prstGeom prst="cloud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11"/>
          <p:cNvSpPr/>
          <p:nvPr/>
        </p:nvSpPr>
        <p:spPr>
          <a:xfrm>
            <a:off x="5359400" y="2247900"/>
            <a:ext cx="1638300" cy="850900"/>
          </a:xfrm>
          <a:prstGeom prst="rect">
            <a:avLst/>
          </a:prstGeom>
          <a:solidFill>
            <a:srgbClr val="FF828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proxy web cache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11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Using a Web Proxy</a:t>
            </a:r>
            <a:endParaRPr/>
          </a:p>
        </p:txBody>
      </p:sp>
      <p:sp>
        <p:nvSpPr>
          <p:cNvPr id="208" name="Google Shape;208;p11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1133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175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Place the file onto a proxy-configured web server</a:t>
            </a:r>
            <a:endParaRPr sz="2400"/>
          </a:p>
          <a:p>
            <a:pPr marL="342900" lvl="0" indent="-317500" algn="l" rtl="0">
              <a:spcBef>
                <a:spcPts val="56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Have HTCondor download via HTTP address</a:t>
            </a:r>
            <a:endParaRPr sz="2400"/>
          </a:p>
        </p:txBody>
      </p:sp>
      <p:sp>
        <p:nvSpPr>
          <p:cNvPr id="209" name="Google Shape;209;p11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27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11"/>
          <p:cNvSpPr/>
          <p:nvPr/>
        </p:nvSpPr>
        <p:spPr>
          <a:xfrm>
            <a:off x="1651000" y="38481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11"/>
          <p:cNvSpPr/>
          <p:nvPr/>
        </p:nvSpPr>
        <p:spPr>
          <a:xfrm>
            <a:off x="5981700" y="3835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1"/>
          <p:cNvSpPr/>
          <p:nvPr/>
        </p:nvSpPr>
        <p:spPr>
          <a:xfrm>
            <a:off x="3175000" y="33274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11"/>
          <p:cNvSpPr/>
          <p:nvPr/>
        </p:nvSpPr>
        <p:spPr>
          <a:xfrm>
            <a:off x="2298700" y="2260600"/>
            <a:ext cx="1638300" cy="850900"/>
          </a:xfrm>
          <a:prstGeom prst="rect">
            <a:avLst/>
          </a:prstGeom>
          <a:solidFill>
            <a:srgbClr val="FF444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proxy web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11"/>
          <p:cNvSpPr txBox="1"/>
          <p:nvPr/>
        </p:nvSpPr>
        <p:spPr>
          <a:xfrm>
            <a:off x="3797300" y="34417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11"/>
          <p:cNvSpPr/>
          <p:nvPr/>
        </p:nvSpPr>
        <p:spPr>
          <a:xfrm>
            <a:off x="6692900" y="3225800"/>
            <a:ext cx="139700" cy="495300"/>
          </a:xfrm>
          <a:prstGeom prst="rightArrow">
            <a:avLst>
              <a:gd name="adj1" fmla="val 50000"/>
              <a:gd name="adj2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11"/>
          <p:cNvSpPr/>
          <p:nvPr/>
        </p:nvSpPr>
        <p:spPr>
          <a:xfrm>
            <a:off x="3619500" y="2768600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  <p:sp>
        <p:nvSpPr>
          <p:cNvPr id="217" name="Google Shape;217;p11"/>
          <p:cNvSpPr/>
          <p:nvPr/>
        </p:nvSpPr>
        <p:spPr>
          <a:xfrm>
            <a:off x="4787900" y="2730500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  <p:sp>
        <p:nvSpPr>
          <p:cNvPr id="218" name="Google Shape;218;p11"/>
          <p:cNvSpPr/>
          <p:nvPr/>
        </p:nvSpPr>
        <p:spPr>
          <a:xfrm>
            <a:off x="6134100" y="39878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1"/>
          <p:cNvSpPr/>
          <p:nvPr/>
        </p:nvSpPr>
        <p:spPr>
          <a:xfrm>
            <a:off x="6286500" y="41402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1"/>
          <p:cNvSpPr/>
          <p:nvPr/>
        </p:nvSpPr>
        <p:spPr>
          <a:xfrm rot="2019892">
            <a:off x="5282342" y="2925464"/>
            <a:ext cx="2273250" cy="531502"/>
          </a:xfrm>
          <a:prstGeom prst="curvedDownArrow">
            <a:avLst>
              <a:gd name="adj1" fmla="val 25000"/>
              <a:gd name="adj2" fmla="val 40166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11"/>
          <p:cNvSpPr/>
          <p:nvPr/>
        </p:nvSpPr>
        <p:spPr>
          <a:xfrm rot="2019892">
            <a:off x="5434742" y="3077864"/>
            <a:ext cx="2273250" cy="531502"/>
          </a:xfrm>
          <a:prstGeom prst="curvedDownArrow">
            <a:avLst>
              <a:gd name="adj1" fmla="val 25000"/>
              <a:gd name="adj2" fmla="val 40166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448925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2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Downloading </a:t>
            </a:r>
            <a:r>
              <a:rPr lang="en-US"/>
              <a:t>HTTP 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Files</a:t>
            </a:r>
            <a:endParaRPr/>
          </a:p>
        </p:txBody>
      </p:sp>
      <p:sp>
        <p:nvSpPr>
          <p:cNvPr id="227" name="Google Shape;227;p12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787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28600">
              <a:spcBef>
                <a:spcPts val="0"/>
              </a:spcBef>
              <a:buNone/>
            </a:pPr>
            <a:endParaRPr lang="en-US" sz="1800" dirty="0"/>
          </a:p>
          <a:p>
            <a:pPr marL="342900" lvl="0">
              <a:spcBef>
                <a:spcPts val="560"/>
              </a:spcBef>
              <a:buSzPts val="2800"/>
            </a:pPr>
            <a:r>
              <a:rPr lang="en-US" sz="2800" dirty="0" err="1"/>
              <a:t>H</a:t>
            </a:r>
            <a:r>
              <a:rPr lang="en-US" sz="2800" dirty="0" err="1">
                <a:solidFill>
                  <a:srgbClr val="23005F"/>
                </a:solidFill>
              </a:rPr>
              <a:t>TCondor</a:t>
            </a:r>
            <a:r>
              <a:rPr lang="en-US" sz="2800" dirty="0">
                <a:solidFill>
                  <a:srgbClr val="23005F"/>
                </a:solidFill>
              </a:rPr>
              <a:t> submit file:  </a:t>
            </a:r>
          </a:p>
          <a:p>
            <a:pPr marL="0" lvl="0" indent="0" algn="ctr">
              <a:spcBef>
                <a:spcPts val="560"/>
              </a:spcBef>
              <a:buSzPts val="2800"/>
              <a:buNone/>
            </a:pPr>
            <a:r>
              <a:rPr lang="en-US" sz="1800" b="1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transfer_input_files</a:t>
            </a:r>
            <a:r>
              <a:rPr lang="en-US" sz="1800" b="1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=http://</a:t>
            </a:r>
            <a:r>
              <a:rPr lang="en-US" sz="1800" b="1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host.univ.edu</a:t>
            </a:r>
            <a:r>
              <a:rPr lang="en-US" sz="1800" b="1" dirty="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/path/to/</a:t>
            </a:r>
            <a:r>
              <a:rPr lang="en-US" sz="1800" b="1" dirty="0" err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shared.tar.gz</a:t>
            </a:r>
            <a:endParaRPr lang="en-US" sz="1800" b="1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>
              <a:spcBef>
                <a:spcPts val="560"/>
              </a:spcBef>
              <a:buSzPts val="2800"/>
            </a:pPr>
            <a:endParaRPr lang="en-US" sz="2800" dirty="0"/>
          </a:p>
          <a:p>
            <a:pPr marL="342900" lvl="0">
              <a:spcBef>
                <a:spcPts val="560"/>
              </a:spcBef>
              <a:buSzPts val="2800"/>
            </a:pPr>
            <a:r>
              <a:rPr lang="en-US" sz="2800" dirty="0"/>
              <a:t>Virtually any host or existing web server but ensure multiple downloads are permissible.</a:t>
            </a:r>
          </a:p>
        </p:txBody>
      </p:sp>
      <p:sp>
        <p:nvSpPr>
          <p:cNvPr id="228" name="Google Shape;228;p12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28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385245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3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Web Proxy Considerations</a:t>
            </a:r>
            <a:endParaRPr/>
          </a:p>
        </p:txBody>
      </p:sp>
      <p:sp>
        <p:nvSpPr>
          <p:cNvPr id="234" name="Google Shape;234;p13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7997604" cy="3787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Memory limited, </a:t>
            </a:r>
            <a:r>
              <a:rPr lang="en-US" sz="2400" b="1" dirty="0">
                <a:latin typeface="Arial"/>
                <a:ea typeface="Arial"/>
                <a:cs typeface="Arial"/>
                <a:sym typeface="Arial"/>
              </a:rPr>
              <a:t>max file size: 1 GB</a:t>
            </a: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endParaRPr sz="700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Local caching at OSG sites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good for </a:t>
            </a:r>
            <a:r>
              <a:rPr lang="en-US" sz="2000" i="1" u="sng" dirty="0">
                <a:latin typeface="Arial"/>
                <a:ea typeface="Arial"/>
                <a:cs typeface="Arial"/>
                <a:sym typeface="Arial"/>
              </a:rPr>
              <a:t>shared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 input files</a:t>
            </a:r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perfect for software and common input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renaming changed files recommended</a:t>
            </a:r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endParaRPr lang="en-US" sz="700"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Files are downloadable by </a:t>
            </a:r>
            <a:r>
              <a:rPr lang="en-US" sz="2400" b="1" dirty="0">
                <a:latin typeface="Arial"/>
                <a:ea typeface="Arial"/>
                <a:cs typeface="Arial"/>
                <a:sym typeface="Arial"/>
              </a:rPr>
              <a:t>ANYONE</a:t>
            </a: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 who has the specific HTTP address 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Will work on 100% of OSG sites, though not all sites will have a local cache</a:t>
            </a:r>
            <a:endParaRPr dirty="0"/>
          </a:p>
          <a:p>
            <a:pPr marL="742950" lvl="1" indent="-158750" algn="l" rtl="0">
              <a:spcBef>
                <a:spcPts val="400"/>
              </a:spcBef>
              <a:spcAft>
                <a:spcPts val="0"/>
              </a:spcAft>
              <a:buSzPts val="2000"/>
              <a:buNone/>
            </a:pPr>
            <a:endParaRPr sz="2000" dirty="0">
              <a:latin typeface="Arial"/>
              <a:ea typeface="Arial"/>
              <a:cs typeface="Arial"/>
              <a:sym typeface="Arial"/>
            </a:endParaRPr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13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29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79187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Planning?</a:t>
            </a:r>
            <a:endParaRPr dirty="0"/>
          </a:p>
        </p:txBody>
      </p:sp>
      <p:sp>
        <p:nvSpPr>
          <p:cNvPr id="107" name="Google Shape;107;p5"/>
          <p:cNvSpPr txBox="1">
            <a:spLocks noGrp="1"/>
          </p:cNvSpPr>
          <p:nvPr>
            <p:ph type="body" idx="1"/>
          </p:nvPr>
        </p:nvSpPr>
        <p:spPr>
          <a:xfrm>
            <a:off x="774700" y="1000125"/>
            <a:ext cx="77724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 sz="2800" dirty="0"/>
              <a:t>Can’t control a cluster like your laptop, where you can install any software and place files (until they flat-out don’t fit)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endParaRPr sz="2800"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 sz="2800" dirty="0"/>
              <a:t>OSG: heterogeneity, borrowed resources (including network and disk), lack of on-the-fly troubleshooting</a:t>
            </a:r>
            <a:endParaRPr sz="2800" dirty="0"/>
          </a:p>
          <a:p>
            <a:pPr marL="342900" lvl="0" indent="-139700" algn="l" rtl="0">
              <a:spcBef>
                <a:spcPts val="640"/>
              </a:spcBef>
              <a:spcAft>
                <a:spcPts val="0"/>
              </a:spcAft>
              <a:buSzPts val="3200"/>
              <a:buNone/>
            </a:pPr>
            <a:endParaRPr sz="2800" dirty="0"/>
          </a:p>
          <a:p>
            <a:pPr marL="342900" lvl="0" indent="-139700" algn="l" rtl="0">
              <a:spcBef>
                <a:spcPts val="640"/>
              </a:spcBef>
              <a:spcAft>
                <a:spcPts val="0"/>
              </a:spcAft>
              <a:buSzPts val="3200"/>
              <a:buNone/>
            </a:pPr>
            <a:endParaRPr sz="2800" dirty="0"/>
          </a:p>
          <a:p>
            <a:pPr marL="342900" lvl="0" indent="-139700" algn="l" rtl="0">
              <a:spcBef>
                <a:spcPts val="640"/>
              </a:spcBef>
              <a:spcAft>
                <a:spcPts val="0"/>
              </a:spcAft>
              <a:buSzPts val="3200"/>
              <a:buNone/>
            </a:pPr>
            <a:endParaRPr sz="2800" dirty="0"/>
          </a:p>
        </p:txBody>
      </p:sp>
      <p:sp>
        <p:nvSpPr>
          <p:cNvPr id="108" name="Google Shape;108;p5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4"/>
          <p:cNvSpPr txBox="1">
            <a:spLocks noGrp="1"/>
          </p:cNvSpPr>
          <p:nvPr>
            <p:ph type="body" idx="1"/>
          </p:nvPr>
        </p:nvSpPr>
        <p:spPr>
          <a:xfrm>
            <a:off x="444500" y="1000125"/>
            <a:ext cx="84328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place files in </a:t>
            </a:r>
            <a:r>
              <a:rPr lang="en-US" sz="2400" dirty="0">
                <a:latin typeface="Consolas"/>
                <a:ea typeface="Consolas"/>
                <a:cs typeface="Consolas"/>
                <a:sym typeface="Consolas"/>
              </a:rPr>
              <a:t>/public/</a:t>
            </a:r>
            <a:r>
              <a:rPr lang="en-US" sz="2400" dirty="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username</a:t>
            </a:r>
            <a:r>
              <a:rPr lang="en-US" sz="2400" dirty="0">
                <a:solidFill>
                  <a:srgbClr val="002060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endParaRPr sz="2400" dirty="0">
              <a:solidFill>
                <a:srgbClr val="002060"/>
              </a:solidFill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address</a:t>
            </a:r>
            <a:r>
              <a:rPr lang="en-US" sz="1800" dirty="0"/>
              <a:t>: </a:t>
            </a:r>
            <a:r>
              <a:rPr lang="en-US" sz="1800" b="1" dirty="0">
                <a:latin typeface="Consolas"/>
                <a:ea typeface="Consolas"/>
                <a:cs typeface="Consolas"/>
                <a:sym typeface="Consolas"/>
              </a:rPr>
              <a:t>http://</a:t>
            </a:r>
            <a:r>
              <a:rPr lang="en-US" sz="1800" b="1" dirty="0" err="1">
                <a:latin typeface="Consolas"/>
                <a:ea typeface="Consolas"/>
                <a:cs typeface="Consolas"/>
                <a:sym typeface="Consolas"/>
              </a:rPr>
              <a:t>stash.osgconnect.net</a:t>
            </a:r>
            <a:r>
              <a:rPr lang="en-US" sz="1800" b="1" u="sng" dirty="0">
                <a:latin typeface="Consolas"/>
                <a:ea typeface="Consolas"/>
                <a:cs typeface="Consolas"/>
                <a:sym typeface="Consolas"/>
              </a:rPr>
              <a:t>/public/</a:t>
            </a:r>
            <a:r>
              <a:rPr lang="en-US" sz="1800" b="1" u="sng" dirty="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user</a:t>
            </a:r>
            <a:r>
              <a:rPr lang="en-US" sz="1800" b="1" u="sng" dirty="0"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1800" b="1" u="sng" dirty="0" err="1">
                <a:latin typeface="Consolas"/>
                <a:ea typeface="Consolas"/>
                <a:cs typeface="Consolas"/>
                <a:sym typeface="Consolas"/>
              </a:rPr>
              <a:t>shared.tar.gz</a:t>
            </a:r>
            <a:endParaRPr sz="1800" b="1" u="sng" dirty="0"/>
          </a:p>
        </p:txBody>
      </p:sp>
      <p:sp>
        <p:nvSpPr>
          <p:cNvPr id="241" name="Google Shape;241;p14"/>
          <p:cNvSpPr/>
          <p:nvPr/>
        </p:nvSpPr>
        <p:spPr>
          <a:xfrm rot="1923132">
            <a:off x="4568553" y="2163317"/>
            <a:ext cx="3760532" cy="2875199"/>
          </a:xfrm>
          <a:prstGeom prst="cloud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14"/>
          <p:cNvSpPr/>
          <p:nvPr/>
        </p:nvSpPr>
        <p:spPr>
          <a:xfrm>
            <a:off x="5359400" y="2336800"/>
            <a:ext cx="1638300" cy="850900"/>
          </a:xfrm>
          <a:prstGeom prst="rect">
            <a:avLst/>
          </a:prstGeom>
          <a:solidFill>
            <a:srgbClr val="FF828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proxy web cache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14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 the OSG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 (Ex. </a:t>
            </a:r>
            <a:r>
              <a:rPr lang="en-US"/>
              <a:t>2</a:t>
            </a: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.1)</a:t>
            </a:r>
            <a:endParaRPr/>
          </a:p>
        </p:txBody>
      </p:sp>
      <p:sp>
        <p:nvSpPr>
          <p:cNvPr id="244" name="Google Shape;244;p14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30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14"/>
          <p:cNvSpPr/>
          <p:nvPr/>
        </p:nvSpPr>
        <p:spPr>
          <a:xfrm>
            <a:off x="1651000" y="39370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any HTC submit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4"/>
          <p:cNvSpPr/>
          <p:nvPr/>
        </p:nvSpPr>
        <p:spPr>
          <a:xfrm>
            <a:off x="5981700" y="3924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14"/>
          <p:cNvSpPr/>
          <p:nvPr/>
        </p:nvSpPr>
        <p:spPr>
          <a:xfrm>
            <a:off x="3175000" y="34163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14"/>
          <p:cNvSpPr txBox="1"/>
          <p:nvPr/>
        </p:nvSpPr>
        <p:spPr>
          <a:xfrm>
            <a:off x="3797300" y="35306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14"/>
          <p:cNvSpPr/>
          <p:nvPr/>
        </p:nvSpPr>
        <p:spPr>
          <a:xfrm>
            <a:off x="6692900" y="3314700"/>
            <a:ext cx="139700" cy="495300"/>
          </a:xfrm>
          <a:prstGeom prst="rightArrow">
            <a:avLst>
              <a:gd name="adj1" fmla="val 50000"/>
              <a:gd name="adj2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14"/>
          <p:cNvSpPr/>
          <p:nvPr/>
        </p:nvSpPr>
        <p:spPr>
          <a:xfrm>
            <a:off x="6134100" y="40767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14"/>
          <p:cNvSpPr/>
          <p:nvPr/>
        </p:nvSpPr>
        <p:spPr>
          <a:xfrm>
            <a:off x="6286500" y="42291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14"/>
          <p:cNvSpPr/>
          <p:nvPr/>
        </p:nvSpPr>
        <p:spPr>
          <a:xfrm>
            <a:off x="2248112" y="23876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Stash server</a:t>
            </a: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14"/>
          <p:cNvSpPr/>
          <p:nvPr/>
        </p:nvSpPr>
        <p:spPr>
          <a:xfrm rot="1529728">
            <a:off x="4055328" y="2878175"/>
            <a:ext cx="2576606" cy="558193"/>
          </a:xfrm>
          <a:prstGeom prst="curvedDownArrow">
            <a:avLst>
              <a:gd name="adj1" fmla="val 25000"/>
              <a:gd name="adj2" fmla="val 40166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14"/>
          <p:cNvSpPr/>
          <p:nvPr/>
        </p:nvSpPr>
        <p:spPr>
          <a:xfrm>
            <a:off x="4913751" y="2833487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  <p:sp>
        <p:nvSpPr>
          <p:cNvPr id="255" name="Google Shape;255;p14"/>
          <p:cNvSpPr/>
          <p:nvPr/>
        </p:nvSpPr>
        <p:spPr>
          <a:xfrm>
            <a:off x="3619500" y="2857500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143232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Handling Data on OSG</a:t>
            </a:r>
            <a:endParaRPr dirty="0"/>
          </a:p>
        </p:txBody>
      </p:sp>
      <p:sp>
        <p:nvSpPr>
          <p:cNvPr id="139" name="Google Shape;139;p8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457200" algn="l" rtl="0">
              <a:spcBef>
                <a:spcPts val="64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r>
              <a:rPr lang="en-US" strike="sngStrike" dirty="0"/>
              <a:t>Overview / Things to Consider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strike="sngStrike" dirty="0" err="1"/>
              <a:t>HTCondor</a:t>
            </a:r>
            <a:r>
              <a:rPr lang="en-US" strike="sngStrike" dirty="0"/>
              <a:t> File Transfer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strike="sngStrike" dirty="0"/>
              <a:t>Web Proxy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b="1" dirty="0"/>
              <a:t>Stash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dirty="0"/>
              <a:t>Shared File Systems</a:t>
            </a:r>
          </a:p>
        </p:txBody>
      </p:sp>
      <p:sp>
        <p:nvSpPr>
          <p:cNvPr id="140" name="Google Shape;140;p8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31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176111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15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1786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Large input in HTC and </a:t>
            </a:r>
            <a:r>
              <a:rPr lang="en-US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OSG</a:t>
            </a:r>
            <a:endParaRPr/>
          </a:p>
        </p:txBody>
      </p:sp>
      <p:sp>
        <p:nvSpPr>
          <p:cNvPr id="261" name="Google Shape;261;p15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32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62" name="Google Shape;262;p15"/>
          <p:cNvGraphicFramePr/>
          <p:nvPr>
            <p:extLst>
              <p:ext uri="{D42A27DB-BD31-4B8C-83A1-F6EECF244321}">
                <p14:modId xmlns:p14="http://schemas.microsoft.com/office/powerpoint/2010/main" val="536818250"/>
              </p:ext>
            </p:extLst>
          </p:nvPr>
        </p:nvGraphicFramePr>
        <p:xfrm>
          <a:off x="495300" y="2266950"/>
          <a:ext cx="8166100" cy="2494340"/>
        </p:xfrm>
        <a:graphic>
          <a:graphicData uri="http://schemas.openxmlformats.org/drawingml/2006/table">
            <a:tbl>
              <a:tblPr firstRow="1" bandRow="1">
                <a:tableStyleId>{19A0309C-A2AB-412B-AABA-EB4844BAB7C9}</a:tableStyleId>
              </a:tblPr>
              <a:tblGrid>
                <a:gridCol w="2567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598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file size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method of delivery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words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within executable or arguments?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tiny – 100MB per file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HTCondor file transfer (up to 1GB total per-job)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100MB – 1GB, shared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download from web server (local caching)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1GB – 20GB,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unique or shared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Stash (regional replication)</a:t>
                      </a:r>
                      <a:endParaRPr sz="18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10 GB - TBs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shared file system (local copy, local execute servers)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63" name="Google Shape;263;p15"/>
          <p:cNvSpPr/>
          <p:nvPr/>
        </p:nvSpPr>
        <p:spPr>
          <a:xfrm>
            <a:off x="5359400" y="114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15"/>
          <p:cNvSpPr/>
          <p:nvPr/>
        </p:nvSpPr>
        <p:spPr>
          <a:xfrm>
            <a:off x="2552700" y="1104900"/>
            <a:ext cx="2679700" cy="8509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80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15"/>
          <p:cNvSpPr/>
          <p:nvPr/>
        </p:nvSpPr>
        <p:spPr>
          <a:xfrm>
            <a:off x="419100" y="3319930"/>
            <a:ext cx="8305800" cy="1117600"/>
          </a:xfrm>
          <a:prstGeom prst="rect">
            <a:avLst/>
          </a:prstGeom>
          <a:noFill/>
          <a:ln w="571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435160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6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Using Stash for Input</a:t>
            </a:r>
            <a:endParaRPr dirty="0"/>
          </a:p>
        </p:txBody>
      </p:sp>
      <p:sp>
        <p:nvSpPr>
          <p:cNvPr id="271" name="Google Shape;271;p16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1133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>
                <a:latin typeface="Arial"/>
                <a:ea typeface="Arial"/>
                <a:cs typeface="Arial"/>
                <a:sym typeface="Arial"/>
              </a:rPr>
              <a:t>regionally-cached repository managed by OSG Connect</a:t>
            </a:r>
            <a:endParaRPr/>
          </a:p>
        </p:txBody>
      </p:sp>
      <p:sp>
        <p:nvSpPr>
          <p:cNvPr id="272" name="Google Shape;272;p16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33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16"/>
          <p:cNvSpPr/>
          <p:nvPr/>
        </p:nvSpPr>
        <p:spPr>
          <a:xfrm>
            <a:off x="6692900" y="3225800"/>
            <a:ext cx="139700" cy="495300"/>
          </a:xfrm>
          <a:prstGeom prst="rightArrow">
            <a:avLst>
              <a:gd name="adj1" fmla="val 50000"/>
              <a:gd name="adj2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ADEDB9-D53C-6C43-B1BA-8A4FB837CA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988" y="1425174"/>
            <a:ext cx="8901953" cy="3463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45066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Stash Usage on OSG</a:t>
            </a:r>
            <a:endParaRPr dirty="0"/>
          </a:p>
        </p:txBody>
      </p:sp>
      <p:sp>
        <p:nvSpPr>
          <p:cNvPr id="75" name="Google Shape;75;p2"/>
          <p:cNvSpPr txBox="1">
            <a:spLocks noGrp="1"/>
          </p:cNvSpPr>
          <p:nvPr>
            <p:ph type="body" idx="1"/>
          </p:nvPr>
        </p:nvSpPr>
        <p:spPr>
          <a:xfrm>
            <a:off x="774700" y="1000125"/>
            <a:ext cx="77724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 dirty="0"/>
              <a:t>Lots of experiments use Stash</a:t>
            </a:r>
            <a:endParaRPr dirty="0"/>
          </a:p>
        </p:txBody>
      </p:sp>
      <p:sp>
        <p:nvSpPr>
          <p:cNvPr id="76" name="Google Shape;76;p2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13DDDE-839E-B148-97B5-4EC213BE63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725" y="1544900"/>
            <a:ext cx="6409765" cy="333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26995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2"/>
          <p:cNvSpPr txBox="1">
            <a:spLocks noGrp="1"/>
          </p:cNvSpPr>
          <p:nvPr>
            <p:ph type="body" idx="1"/>
          </p:nvPr>
        </p:nvSpPr>
        <p:spPr>
          <a:xfrm>
            <a:off x="444500" y="1000125"/>
            <a:ext cx="84328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endParaRPr lang="en-US" sz="24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Available at ~90% of OSG sites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Regional caches on </a:t>
            </a:r>
            <a:r>
              <a:rPr lang="en-US" sz="2400" i="1" dirty="0"/>
              <a:t>very fast </a:t>
            </a:r>
            <a:r>
              <a:rPr lang="en-US" sz="2400" dirty="0"/>
              <a:t>networks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b="1" dirty="0"/>
              <a:t>Recommended max file size: 20 GB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i="1" u="sng" dirty="0"/>
              <a:t>shared</a:t>
            </a:r>
            <a:r>
              <a:rPr lang="en-US" sz="2000" dirty="0"/>
              <a:t> OR </a:t>
            </a:r>
            <a:r>
              <a:rPr lang="en-US" sz="2000" i="1" u="sng" dirty="0"/>
              <a:t>unique</a:t>
            </a:r>
            <a:r>
              <a:rPr lang="en-US" sz="2000" dirty="0"/>
              <a:t> data</a:t>
            </a:r>
            <a:endParaRPr sz="1400" b="1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>
                <a:solidFill>
                  <a:srgbClr val="23005F"/>
                </a:solidFill>
              </a:rPr>
              <a:t>Can copy multiple files totaling &gt;10GB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>
                <a:solidFill>
                  <a:srgbClr val="23005F"/>
                </a:solidFill>
              </a:rPr>
              <a:t>Just like HTTP proxy, change name when update files</a:t>
            </a:r>
            <a:endParaRPr dirty="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solidFill>
                <a:srgbClr val="23005F"/>
              </a:solidFill>
            </a:endParaRPr>
          </a:p>
          <a:p>
            <a:pPr marL="342900" lvl="0" indent="-139700" algn="l" rtl="0">
              <a:spcBef>
                <a:spcPts val="640"/>
              </a:spcBef>
              <a:spcAft>
                <a:spcPts val="0"/>
              </a:spcAft>
              <a:buSzPts val="3200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solidFill>
                <a:srgbClr val="0100FE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63" name="Google Shape;363;p22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546976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Stash Considerations</a:t>
            </a:r>
            <a:endParaRPr dirty="0"/>
          </a:p>
        </p:txBody>
      </p:sp>
      <p:sp>
        <p:nvSpPr>
          <p:cNvPr id="364" name="Google Shape;364;p22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35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995272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7"/>
          <p:cNvSpPr txBox="1">
            <a:spLocks noGrp="1"/>
          </p:cNvSpPr>
          <p:nvPr>
            <p:ph type="body" idx="1"/>
          </p:nvPr>
        </p:nvSpPr>
        <p:spPr>
          <a:xfrm>
            <a:off x="444500" y="1011568"/>
            <a:ext cx="84328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>
              <a:spcBef>
                <a:spcPts val="0"/>
              </a:spcBef>
              <a:buSzPts val="2400"/>
            </a:pPr>
            <a:r>
              <a:rPr lang="en-US" sz="2400" dirty="0"/>
              <a:t>Place files in </a:t>
            </a:r>
            <a:r>
              <a:rPr lang="en-US" sz="2400" dirty="0">
                <a:latin typeface="Consolas"/>
                <a:ea typeface="Consolas"/>
                <a:cs typeface="Consolas"/>
                <a:sym typeface="Consolas"/>
              </a:rPr>
              <a:t>/public/</a:t>
            </a:r>
            <a:r>
              <a:rPr lang="en-US" sz="2400" dirty="0">
                <a:solidFill>
                  <a:srgbClr val="C70000"/>
                </a:solidFill>
                <a:latin typeface="Consolas"/>
                <a:ea typeface="Consolas"/>
                <a:cs typeface="Consolas"/>
                <a:sym typeface="Consolas"/>
              </a:rPr>
              <a:t>username</a:t>
            </a:r>
            <a:r>
              <a:rPr lang="en-US" sz="2400" dirty="0">
                <a:solidFill>
                  <a:srgbClr val="002060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2400" dirty="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2400" dirty="0"/>
              <a:t>on </a:t>
            </a:r>
            <a:r>
              <a:rPr lang="en-US" sz="2400" dirty="0" err="1">
                <a:latin typeface="Consolas"/>
                <a:ea typeface="Consolas"/>
                <a:cs typeface="Consolas"/>
                <a:sym typeface="Consolas"/>
              </a:rPr>
              <a:t>osgconnect.net</a:t>
            </a:r>
            <a:endParaRPr sz="2400" dirty="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80" name="Google Shape;280;p17"/>
          <p:cNvSpPr/>
          <p:nvPr/>
        </p:nvSpPr>
        <p:spPr>
          <a:xfrm rot="1923132">
            <a:off x="6202319" y="3501581"/>
            <a:ext cx="2215506" cy="1595355"/>
          </a:xfrm>
          <a:prstGeom prst="cloud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17"/>
          <p:cNvSpPr/>
          <p:nvPr/>
        </p:nvSpPr>
        <p:spPr>
          <a:xfrm>
            <a:off x="5727700" y="2095500"/>
            <a:ext cx="1638300" cy="850900"/>
          </a:xfrm>
          <a:prstGeom prst="rect">
            <a:avLst/>
          </a:prstGeom>
          <a:solidFill>
            <a:srgbClr val="FF828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regional cache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17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Placing Files in Stash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3" name="Google Shape;283;p17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36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17"/>
          <p:cNvSpPr/>
          <p:nvPr/>
        </p:nvSpPr>
        <p:spPr>
          <a:xfrm>
            <a:off x="2019300" y="36957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any OSG submit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17"/>
          <p:cNvSpPr/>
          <p:nvPr/>
        </p:nvSpPr>
        <p:spPr>
          <a:xfrm>
            <a:off x="6350000" y="368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17"/>
          <p:cNvSpPr/>
          <p:nvPr/>
        </p:nvSpPr>
        <p:spPr>
          <a:xfrm>
            <a:off x="2667000" y="2108200"/>
            <a:ext cx="1638300" cy="850900"/>
          </a:xfrm>
          <a:prstGeom prst="rect">
            <a:avLst/>
          </a:prstGeom>
          <a:solidFill>
            <a:srgbClr val="FF444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“Stash” origin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17"/>
          <p:cNvSpPr/>
          <p:nvPr/>
        </p:nvSpPr>
        <p:spPr>
          <a:xfrm>
            <a:off x="7061200" y="3073400"/>
            <a:ext cx="139700" cy="495300"/>
          </a:xfrm>
          <a:prstGeom prst="rightArrow">
            <a:avLst>
              <a:gd name="adj1" fmla="val 50000"/>
              <a:gd name="adj2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17"/>
          <p:cNvSpPr/>
          <p:nvPr/>
        </p:nvSpPr>
        <p:spPr>
          <a:xfrm>
            <a:off x="3987800" y="2616200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  <p:sp>
        <p:nvSpPr>
          <p:cNvPr id="289" name="Google Shape;289;p17"/>
          <p:cNvSpPr/>
          <p:nvPr/>
        </p:nvSpPr>
        <p:spPr>
          <a:xfrm>
            <a:off x="6502400" y="3835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17"/>
          <p:cNvSpPr/>
          <p:nvPr/>
        </p:nvSpPr>
        <p:spPr>
          <a:xfrm>
            <a:off x="6654800" y="39878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1" name="Google Shape;291;p17"/>
          <p:cNvCxnSpPr>
            <a:stCxn id="292" idx="3"/>
            <a:endCxn id="286" idx="1"/>
          </p:cNvCxnSpPr>
          <p:nvPr/>
        </p:nvCxnSpPr>
        <p:spPr>
          <a:xfrm rot="10800000" flipH="1">
            <a:off x="1782795" y="2533672"/>
            <a:ext cx="884100" cy="2190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92" name="Google Shape;292;p17"/>
          <p:cNvSpPr/>
          <p:nvPr/>
        </p:nvSpPr>
        <p:spPr>
          <a:xfrm>
            <a:off x="144495" y="2327222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local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17"/>
          <p:cNvSpPr/>
          <p:nvPr/>
        </p:nvSpPr>
        <p:spPr>
          <a:xfrm>
            <a:off x="-41649" y="1979289"/>
            <a:ext cx="3248544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buClr>
                <a:schemeClr val="dk1"/>
              </a:buClr>
              <a:buSzPts val="1800"/>
            </a:pPr>
            <a:r>
              <a:rPr lang="en-US" sz="16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login04.osgconnect.net</a:t>
            </a:r>
            <a:endParaRPr lang="en-US" sz="1600" b="1" dirty="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4" name="Google Shape;294;p17"/>
          <p:cNvSpPr/>
          <p:nvPr/>
        </p:nvSpPr>
        <p:spPr>
          <a:xfrm>
            <a:off x="68650" y="3137215"/>
            <a:ext cx="40458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buClr>
                <a:schemeClr val="dk1"/>
              </a:buClr>
              <a:buSzPts val="2000"/>
            </a:pPr>
            <a:r>
              <a:rPr lang="en-US" sz="2000" b="1" i="0" u="none" strike="noStrike" cap="none" dirty="0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/public/</a:t>
            </a:r>
            <a:r>
              <a:rPr lang="en-US" sz="2000" b="1" dirty="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username</a:t>
            </a:r>
            <a:r>
              <a:rPr lang="en-US" sz="2000" b="1" i="0" u="none" strike="noStrike" cap="none" dirty="0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endParaRPr sz="2000" b="1" i="0" u="none" strike="noStrike" cap="none" dirty="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7193633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8"/>
          <p:cNvSpPr txBox="1">
            <a:spLocks noGrp="1"/>
          </p:cNvSpPr>
          <p:nvPr>
            <p:ph type="body" idx="1"/>
          </p:nvPr>
        </p:nvSpPr>
        <p:spPr>
          <a:xfrm>
            <a:off x="444500" y="1000125"/>
            <a:ext cx="84328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>
                <a:solidFill>
                  <a:srgbClr val="23005F"/>
                </a:solidFill>
              </a:rPr>
              <a:t>Use </a:t>
            </a:r>
            <a:r>
              <a:rPr lang="en-US" sz="2400" dirty="0" err="1">
                <a:solidFill>
                  <a:srgbClr val="23005F"/>
                </a:solidFill>
              </a:rPr>
              <a:t>HTCondor</a:t>
            </a:r>
            <a:r>
              <a:rPr lang="en-US" sz="2400" dirty="0">
                <a:solidFill>
                  <a:srgbClr val="23005F"/>
                </a:solidFill>
              </a:rPr>
              <a:t> transfer for other files</a:t>
            </a:r>
            <a:endParaRPr dirty="0"/>
          </a:p>
        </p:txBody>
      </p:sp>
      <p:sp>
        <p:nvSpPr>
          <p:cNvPr id="300" name="Google Shape;300;p18"/>
          <p:cNvSpPr/>
          <p:nvPr/>
        </p:nvSpPr>
        <p:spPr>
          <a:xfrm rot="1923132">
            <a:off x="6202319" y="3501581"/>
            <a:ext cx="2215506" cy="1595355"/>
          </a:xfrm>
          <a:prstGeom prst="cloud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18"/>
          <p:cNvSpPr/>
          <p:nvPr/>
        </p:nvSpPr>
        <p:spPr>
          <a:xfrm>
            <a:off x="5727700" y="2095500"/>
            <a:ext cx="1638300" cy="850900"/>
          </a:xfrm>
          <a:prstGeom prst="rect">
            <a:avLst/>
          </a:prstGeom>
          <a:solidFill>
            <a:srgbClr val="FF828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regional cache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p18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546976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Obtaining Files in Stash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3" name="Google Shape;303;p18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37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18"/>
          <p:cNvSpPr/>
          <p:nvPr/>
        </p:nvSpPr>
        <p:spPr>
          <a:xfrm>
            <a:off x="6350000" y="368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18"/>
          <p:cNvSpPr/>
          <p:nvPr/>
        </p:nvSpPr>
        <p:spPr>
          <a:xfrm>
            <a:off x="3543300" y="31750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18"/>
          <p:cNvSpPr/>
          <p:nvPr/>
        </p:nvSpPr>
        <p:spPr>
          <a:xfrm>
            <a:off x="2667000" y="2108200"/>
            <a:ext cx="1638300" cy="850900"/>
          </a:xfrm>
          <a:prstGeom prst="rect">
            <a:avLst/>
          </a:prstGeom>
          <a:solidFill>
            <a:srgbClr val="FF444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“Stash” origin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18"/>
          <p:cNvSpPr txBox="1"/>
          <p:nvPr/>
        </p:nvSpPr>
        <p:spPr>
          <a:xfrm>
            <a:off x="4165600" y="32893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18"/>
          <p:cNvSpPr/>
          <p:nvPr/>
        </p:nvSpPr>
        <p:spPr>
          <a:xfrm>
            <a:off x="7061200" y="3073400"/>
            <a:ext cx="139700" cy="495300"/>
          </a:xfrm>
          <a:prstGeom prst="rightArrow">
            <a:avLst>
              <a:gd name="adj1" fmla="val 50000"/>
              <a:gd name="adj2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18"/>
          <p:cNvSpPr/>
          <p:nvPr/>
        </p:nvSpPr>
        <p:spPr>
          <a:xfrm>
            <a:off x="3987800" y="2616200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  <p:sp>
        <p:nvSpPr>
          <p:cNvPr id="310" name="Google Shape;310;p18"/>
          <p:cNvSpPr/>
          <p:nvPr/>
        </p:nvSpPr>
        <p:spPr>
          <a:xfrm>
            <a:off x="6502400" y="3835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18"/>
          <p:cNvSpPr/>
          <p:nvPr/>
        </p:nvSpPr>
        <p:spPr>
          <a:xfrm>
            <a:off x="6654800" y="39878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18"/>
          <p:cNvSpPr/>
          <p:nvPr/>
        </p:nvSpPr>
        <p:spPr>
          <a:xfrm>
            <a:off x="5192746" y="2619845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  <p:sp>
        <p:nvSpPr>
          <p:cNvPr id="313" name="Google Shape;313;p18"/>
          <p:cNvSpPr/>
          <p:nvPr/>
        </p:nvSpPr>
        <p:spPr>
          <a:xfrm>
            <a:off x="2019300" y="36957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any OSG submit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4" name="Google Shape;314;p18"/>
          <p:cNvCxnSpPr>
            <a:stCxn id="315" idx="3"/>
          </p:cNvCxnSpPr>
          <p:nvPr/>
        </p:nvCxnSpPr>
        <p:spPr>
          <a:xfrm rot="10800000" flipH="1">
            <a:off x="1782795" y="2533672"/>
            <a:ext cx="884100" cy="2190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315" name="Google Shape;315;p18"/>
          <p:cNvSpPr/>
          <p:nvPr/>
        </p:nvSpPr>
        <p:spPr>
          <a:xfrm>
            <a:off x="144495" y="2327222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local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18"/>
          <p:cNvSpPr/>
          <p:nvPr/>
        </p:nvSpPr>
        <p:spPr>
          <a:xfrm>
            <a:off x="-41649" y="1979289"/>
            <a:ext cx="3248544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buClr>
                <a:schemeClr val="dk1"/>
              </a:buClr>
              <a:buSzPts val="1800"/>
            </a:pPr>
            <a:r>
              <a:rPr lang="en-US" sz="16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login04.osgconnect.net</a:t>
            </a:r>
            <a:endParaRPr lang="en-US" sz="1600" b="1" dirty="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" name="Google Shape;294;p17">
            <a:extLst>
              <a:ext uri="{FF2B5EF4-FFF2-40B4-BE49-F238E27FC236}">
                <a16:creationId xmlns:a16="http://schemas.microsoft.com/office/drawing/2014/main" id="{9B032024-C4D1-0349-B7AF-18BDFFB91D35}"/>
              </a:ext>
            </a:extLst>
          </p:cNvPr>
          <p:cNvSpPr/>
          <p:nvPr/>
        </p:nvSpPr>
        <p:spPr>
          <a:xfrm>
            <a:off x="68650" y="3137215"/>
            <a:ext cx="40458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buClr>
                <a:schemeClr val="dk1"/>
              </a:buClr>
              <a:buSzPts val="2000"/>
            </a:pPr>
            <a:r>
              <a:rPr lang="en-US" sz="2000" b="1" i="0" u="none" strike="noStrike" cap="none" dirty="0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/public/</a:t>
            </a:r>
            <a:r>
              <a:rPr lang="en-US" sz="2000" b="1" dirty="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username</a:t>
            </a:r>
            <a:r>
              <a:rPr lang="en-US" sz="2000" b="1" i="0" u="none" strike="noStrike" cap="none" dirty="0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endParaRPr sz="2000" b="1" i="0" u="none" strike="noStrike" cap="none" dirty="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6875852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9"/>
          <p:cNvSpPr txBox="1">
            <a:spLocks noGrp="1"/>
          </p:cNvSpPr>
          <p:nvPr>
            <p:ph type="body" idx="1"/>
          </p:nvPr>
        </p:nvSpPr>
        <p:spPr>
          <a:xfrm>
            <a:off x="444500" y="1000125"/>
            <a:ext cx="84328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Download using </a:t>
            </a:r>
            <a:r>
              <a:rPr lang="en-US" sz="2400" dirty="0" err="1">
                <a:latin typeface="Consolas"/>
                <a:ea typeface="Consolas"/>
                <a:cs typeface="Consolas"/>
                <a:sym typeface="Consolas"/>
              </a:rPr>
              <a:t>stashcp</a:t>
            </a:r>
            <a:r>
              <a:rPr lang="en-US" sz="2400" dirty="0"/>
              <a:t> command (available as an OASIS software module) </a:t>
            </a:r>
            <a:endParaRPr sz="2400" dirty="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3" name="Google Shape;323;p19"/>
          <p:cNvSpPr/>
          <p:nvPr/>
        </p:nvSpPr>
        <p:spPr>
          <a:xfrm rot="1923132">
            <a:off x="6202319" y="3501581"/>
            <a:ext cx="2215506" cy="1595355"/>
          </a:xfrm>
          <a:prstGeom prst="cloud">
            <a:avLst/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19"/>
          <p:cNvSpPr/>
          <p:nvPr/>
        </p:nvSpPr>
        <p:spPr>
          <a:xfrm>
            <a:off x="5727700" y="2095500"/>
            <a:ext cx="1638300" cy="850900"/>
          </a:xfrm>
          <a:prstGeom prst="rect">
            <a:avLst/>
          </a:prstGeom>
          <a:solidFill>
            <a:srgbClr val="FF828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regional cache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19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546976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Obtaining Files in Stash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6" name="Google Shape;326;p19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38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19"/>
          <p:cNvSpPr/>
          <p:nvPr/>
        </p:nvSpPr>
        <p:spPr>
          <a:xfrm>
            <a:off x="6350000" y="368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19"/>
          <p:cNvSpPr/>
          <p:nvPr/>
        </p:nvSpPr>
        <p:spPr>
          <a:xfrm>
            <a:off x="3543300" y="31750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19"/>
          <p:cNvSpPr/>
          <p:nvPr/>
        </p:nvSpPr>
        <p:spPr>
          <a:xfrm>
            <a:off x="2667000" y="2108200"/>
            <a:ext cx="1638300" cy="850900"/>
          </a:xfrm>
          <a:prstGeom prst="rect">
            <a:avLst/>
          </a:prstGeom>
          <a:solidFill>
            <a:srgbClr val="FF4444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“Stash” origin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19"/>
          <p:cNvSpPr txBox="1"/>
          <p:nvPr/>
        </p:nvSpPr>
        <p:spPr>
          <a:xfrm>
            <a:off x="4165600" y="32893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19"/>
          <p:cNvSpPr/>
          <p:nvPr/>
        </p:nvSpPr>
        <p:spPr>
          <a:xfrm>
            <a:off x="7061200" y="3073400"/>
            <a:ext cx="139700" cy="495300"/>
          </a:xfrm>
          <a:prstGeom prst="rightArrow">
            <a:avLst>
              <a:gd name="adj1" fmla="val 50000"/>
              <a:gd name="adj2" fmla="val 5000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19"/>
          <p:cNvSpPr/>
          <p:nvPr/>
        </p:nvSpPr>
        <p:spPr>
          <a:xfrm>
            <a:off x="3987800" y="2616200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  <p:sp>
        <p:nvSpPr>
          <p:cNvPr id="333" name="Google Shape;333;p19"/>
          <p:cNvSpPr/>
          <p:nvPr/>
        </p:nvSpPr>
        <p:spPr>
          <a:xfrm>
            <a:off x="6502400" y="3835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19"/>
          <p:cNvSpPr/>
          <p:nvPr/>
        </p:nvSpPr>
        <p:spPr>
          <a:xfrm>
            <a:off x="6654800" y="39878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19"/>
          <p:cNvSpPr/>
          <p:nvPr/>
        </p:nvSpPr>
        <p:spPr>
          <a:xfrm>
            <a:off x="5192746" y="2619845"/>
            <a:ext cx="800100" cy="381000"/>
          </a:xfrm>
          <a:prstGeom prst="ellipse">
            <a:avLst/>
          </a:prstGeom>
          <a:solidFill>
            <a:srgbClr val="FFE20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file</a:t>
            </a:r>
            <a:endParaRPr/>
          </a:p>
        </p:txBody>
      </p:sp>
      <p:sp>
        <p:nvSpPr>
          <p:cNvPr id="336" name="Google Shape;336;p19"/>
          <p:cNvSpPr/>
          <p:nvPr/>
        </p:nvSpPr>
        <p:spPr>
          <a:xfrm rot="2019892">
            <a:off x="5823726" y="2791796"/>
            <a:ext cx="2273250" cy="531502"/>
          </a:xfrm>
          <a:prstGeom prst="curvedDownArrow">
            <a:avLst>
              <a:gd name="adj1" fmla="val 25000"/>
              <a:gd name="adj2" fmla="val 40166"/>
              <a:gd name="adj3" fmla="val 25000"/>
            </a:avLst>
          </a:prstGeom>
          <a:solidFill>
            <a:srgbClr val="121187"/>
          </a:solidFill>
          <a:ln w="38100" cap="flat" cmpd="sng">
            <a:solidFill>
              <a:srgbClr val="12118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19"/>
          <p:cNvSpPr/>
          <p:nvPr/>
        </p:nvSpPr>
        <p:spPr>
          <a:xfrm rot="2661162">
            <a:off x="7057269" y="2788556"/>
            <a:ext cx="1369185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121187"/>
              </a:buClr>
              <a:buSzPts val="2400"/>
              <a:buFont typeface="Consolas"/>
              <a:buNone/>
            </a:pPr>
            <a:r>
              <a:rPr lang="en-US" sz="2400" b="1" i="0" u="none" strike="noStrike" cap="none">
                <a:solidFill>
                  <a:srgbClr val="121187"/>
                </a:solidFill>
                <a:latin typeface="Consolas"/>
                <a:ea typeface="Consolas"/>
                <a:cs typeface="Consolas"/>
                <a:sym typeface="Consolas"/>
              </a:rPr>
              <a:t>stashcp</a:t>
            </a:r>
            <a:endParaRPr sz="2400" b="1" i="0" u="none" strike="noStrike" cap="none">
              <a:solidFill>
                <a:srgbClr val="121187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8" name="Google Shape;338;p19"/>
          <p:cNvSpPr/>
          <p:nvPr/>
        </p:nvSpPr>
        <p:spPr>
          <a:xfrm>
            <a:off x="2019300" y="36957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any OSG submit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39" name="Google Shape;339;p19"/>
          <p:cNvCxnSpPr>
            <a:stCxn id="340" idx="3"/>
          </p:cNvCxnSpPr>
          <p:nvPr/>
        </p:nvCxnSpPr>
        <p:spPr>
          <a:xfrm rot="10800000" flipH="1">
            <a:off x="1782795" y="2533672"/>
            <a:ext cx="884100" cy="2190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340" name="Google Shape;340;p19"/>
          <p:cNvSpPr/>
          <p:nvPr/>
        </p:nvSpPr>
        <p:spPr>
          <a:xfrm>
            <a:off x="144495" y="2327222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local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19"/>
          <p:cNvSpPr/>
          <p:nvPr/>
        </p:nvSpPr>
        <p:spPr>
          <a:xfrm>
            <a:off x="-21405" y="1957889"/>
            <a:ext cx="3248544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login04.osgconnect.net</a:t>
            </a:r>
            <a:endParaRPr sz="1600" b="1" i="0" u="none" strike="noStrike" cap="none" dirty="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2" name="Google Shape;342;p19"/>
          <p:cNvSpPr/>
          <p:nvPr/>
        </p:nvSpPr>
        <p:spPr>
          <a:xfrm>
            <a:off x="4350011" y="2101850"/>
            <a:ext cx="1512271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94;p17">
            <a:extLst>
              <a:ext uri="{FF2B5EF4-FFF2-40B4-BE49-F238E27FC236}">
                <a16:creationId xmlns:a16="http://schemas.microsoft.com/office/drawing/2014/main" id="{E67BBB3B-8A90-0443-968C-8516C974E6F1}"/>
              </a:ext>
            </a:extLst>
          </p:cNvPr>
          <p:cNvSpPr/>
          <p:nvPr/>
        </p:nvSpPr>
        <p:spPr>
          <a:xfrm>
            <a:off x="68650" y="3137215"/>
            <a:ext cx="40458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buClr>
                <a:schemeClr val="dk1"/>
              </a:buClr>
              <a:buSzPts val="2000"/>
            </a:pPr>
            <a:r>
              <a:rPr lang="en-US" sz="2000" b="1" i="0" u="none" strike="noStrike" cap="none" dirty="0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/public/</a:t>
            </a:r>
            <a:r>
              <a:rPr lang="en-US" sz="2000" b="1" dirty="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username</a:t>
            </a:r>
            <a:r>
              <a:rPr lang="en-US" sz="2000" b="1" i="0" u="none" strike="noStrike" cap="none" dirty="0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endParaRPr sz="2000" b="1" i="0" u="none" strike="noStrike" cap="none" dirty="0">
              <a:solidFill>
                <a:schemeClr val="accen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8930664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0"/>
          <p:cNvSpPr txBox="1">
            <a:spLocks noGrp="1"/>
          </p:cNvSpPr>
          <p:nvPr>
            <p:ph type="body" idx="1"/>
          </p:nvPr>
        </p:nvSpPr>
        <p:spPr>
          <a:xfrm>
            <a:off x="444500" y="1000125"/>
            <a:ext cx="84328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165100" algn="l" rtl="0"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2800"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>
                <a:solidFill>
                  <a:srgbClr val="23005F"/>
                </a:solidFill>
              </a:rPr>
              <a:t>Require </a:t>
            </a:r>
            <a:r>
              <a:rPr lang="en-US" sz="2800" dirty="0" err="1">
                <a:solidFill>
                  <a:srgbClr val="23005F"/>
                </a:solidFill>
              </a:rPr>
              <a:t>StashCashe</a:t>
            </a:r>
            <a:r>
              <a:rPr lang="en-US" sz="2800" dirty="0">
                <a:solidFill>
                  <a:srgbClr val="23005F"/>
                </a:solidFill>
              </a:rPr>
              <a:t> sites in the submit file</a:t>
            </a:r>
            <a:endParaRPr sz="2000" b="1" dirty="0">
              <a:solidFill>
                <a:srgbClr val="23005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r>
              <a:rPr lang="en-US" sz="24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-US" sz="2400" b="1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WantsStashCache</a:t>
            </a:r>
            <a:r>
              <a:rPr lang="en-US" sz="24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= true</a:t>
            </a:r>
            <a:endParaRPr sz="2400" b="1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b="1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/>
              <a:t>Require sites with OASIS modules (for </a:t>
            </a:r>
            <a:r>
              <a:rPr lang="en-US" sz="2800" dirty="0" err="1">
                <a:latin typeface="Consolas"/>
                <a:ea typeface="Consolas"/>
                <a:cs typeface="Consolas"/>
                <a:sym typeface="Consolas"/>
              </a:rPr>
              <a:t>stashcp</a:t>
            </a:r>
            <a:r>
              <a:rPr lang="en-US" sz="2800" dirty="0"/>
              <a:t>)</a:t>
            </a:r>
            <a:endParaRPr dirty="0"/>
          </a:p>
          <a:p>
            <a:pPr marL="457200" lvl="0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r>
              <a:rPr lang="en-US" sz="24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Requirements = &lt;OTHER REQUIREMENTS&gt; </a:t>
            </a:r>
          </a:p>
          <a:p>
            <a:pPr marL="457200" lvl="0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r>
              <a:rPr lang="en-US" sz="24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	  &amp;&amp; </a:t>
            </a:r>
            <a:r>
              <a:rPr lang="en-US" sz="2400" b="1" dirty="0">
                <a:solidFill>
                  <a:schemeClr val="dk1"/>
                </a:solidFill>
                <a:highlight>
                  <a:srgbClr val="FF8000"/>
                </a:highlight>
                <a:latin typeface="Consolas"/>
                <a:ea typeface="Consolas"/>
                <a:cs typeface="Consolas"/>
                <a:sym typeface="Consolas"/>
              </a:rPr>
              <a:t>(HAS_MODULES =?= true)</a:t>
            </a:r>
            <a:endParaRPr dirty="0">
              <a:highlight>
                <a:srgbClr val="FF8000"/>
              </a:highlight>
            </a:endParaRPr>
          </a:p>
          <a:p>
            <a:pPr marL="342900" lvl="0" indent="-16510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sz="2800" dirty="0"/>
          </a:p>
          <a:p>
            <a:pPr marL="0" lvl="0" indent="0" algn="l" rtl="0"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sz="1600" b="1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sz="2800"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sz="28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sz="2800" dirty="0">
              <a:solidFill>
                <a:srgbClr val="0100FE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9" name="Google Shape;349;p20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546976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In the Submit File</a:t>
            </a:r>
            <a:endParaRPr dirty="0"/>
          </a:p>
        </p:txBody>
      </p:sp>
      <p:sp>
        <p:nvSpPr>
          <p:cNvPr id="350" name="Google Shape;350;p20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39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88268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Benefits!</a:t>
            </a:r>
            <a:endParaRPr/>
          </a:p>
        </p:txBody>
      </p:sp>
      <p:sp>
        <p:nvSpPr>
          <p:cNvPr id="114" name="Google Shape;114;p6"/>
          <p:cNvSpPr txBox="1">
            <a:spLocks noGrp="1"/>
          </p:cNvSpPr>
          <p:nvPr>
            <p:ph type="body" idx="1"/>
          </p:nvPr>
        </p:nvSpPr>
        <p:spPr>
          <a:xfrm>
            <a:off x="774700" y="1000125"/>
            <a:ext cx="4604822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 sz="2400" dirty="0"/>
              <a:t>On a cluster &amp; OSG you can access 1000+ cores!</a:t>
            </a:r>
            <a:endParaRPr sz="2400" dirty="0"/>
          </a:p>
          <a:p>
            <a:pPr marL="342900" lvl="0" indent="-139700" algn="l" rtl="0">
              <a:spcBef>
                <a:spcPts val="640"/>
              </a:spcBef>
              <a:spcAft>
                <a:spcPts val="0"/>
              </a:spcAft>
              <a:buSzPts val="3200"/>
              <a:buNone/>
            </a:pPr>
            <a:endParaRPr sz="2400"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 sz="2400" dirty="0"/>
              <a:t>Automate job tasks (with HTCondor)!</a:t>
            </a:r>
            <a:endParaRPr sz="2400" dirty="0"/>
          </a:p>
          <a:p>
            <a:pPr marL="342900" lvl="0" indent="-139700" algn="l" rtl="0">
              <a:spcBef>
                <a:spcPts val="640"/>
              </a:spcBef>
              <a:spcAft>
                <a:spcPts val="0"/>
              </a:spcAft>
              <a:buSzPts val="3200"/>
              <a:buNone/>
            </a:pPr>
            <a:endParaRPr sz="2400"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 sz="2400" dirty="0"/>
              <a:t>Doesn’t burn up your laptop!</a:t>
            </a:r>
            <a:endParaRPr sz="2400" dirty="0"/>
          </a:p>
        </p:txBody>
      </p:sp>
      <p:sp>
        <p:nvSpPr>
          <p:cNvPr id="115" name="Google Shape;115;p6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pic>
        <p:nvPicPr>
          <p:cNvPr id="116" name="Google Shape;116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87560" y="1616907"/>
            <a:ext cx="3261090" cy="2396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1"/>
          <p:cNvSpPr txBox="1">
            <a:spLocks noGrp="1"/>
          </p:cNvSpPr>
          <p:nvPr>
            <p:ph type="body" idx="1"/>
          </p:nvPr>
        </p:nvSpPr>
        <p:spPr>
          <a:xfrm>
            <a:off x="650438" y="1000125"/>
            <a:ext cx="84328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#!/bin/bash</a:t>
            </a:r>
            <a:endParaRPr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 setup:</a:t>
            </a:r>
            <a:endParaRPr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1800" b="1" dirty="0">
                <a:latin typeface="Consolas"/>
                <a:ea typeface="Consolas"/>
                <a:cs typeface="Consolas"/>
                <a:sym typeface="Consolas"/>
              </a:rPr>
              <a:t>module load </a:t>
            </a:r>
            <a:r>
              <a:rPr lang="en-US" sz="1800" b="1" dirty="0" err="1">
                <a:latin typeface="Consolas"/>
                <a:ea typeface="Consolas"/>
                <a:cs typeface="Consolas"/>
                <a:sym typeface="Consolas"/>
              </a:rPr>
              <a:t>stashcache</a:t>
            </a:r>
            <a:endParaRPr sz="1800"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1800" b="1" dirty="0" err="1">
                <a:latin typeface="Consolas"/>
                <a:ea typeface="Consolas"/>
                <a:cs typeface="Consolas"/>
                <a:sym typeface="Consolas"/>
              </a:rPr>
              <a:t>stashcp</a:t>
            </a:r>
            <a:r>
              <a:rPr lang="en-US" sz="1800" b="1" dirty="0">
                <a:latin typeface="Consolas"/>
                <a:ea typeface="Consolas"/>
                <a:cs typeface="Consolas"/>
                <a:sym typeface="Consolas"/>
              </a:rPr>
              <a:t> /public/</a:t>
            </a:r>
            <a:r>
              <a:rPr lang="en-US" sz="1800" b="1" dirty="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username</a:t>
            </a:r>
            <a:r>
              <a:rPr lang="en-US" sz="1800" b="1" dirty="0"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1800" b="1" dirty="0" err="1">
                <a:latin typeface="Consolas"/>
                <a:ea typeface="Consolas"/>
                <a:cs typeface="Consolas"/>
                <a:sym typeface="Consolas"/>
              </a:rPr>
              <a:t>file.tar.gz</a:t>
            </a:r>
            <a:r>
              <a:rPr lang="en-US" sz="1800" b="1" dirty="0">
                <a:latin typeface="Consolas"/>
                <a:ea typeface="Consolas"/>
                <a:cs typeface="Consolas"/>
                <a:sym typeface="Consolas"/>
              </a:rPr>
              <a:t> ./</a:t>
            </a:r>
            <a:endParaRPr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endParaRPr sz="1800" b="1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1800" b="1" dirty="0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1800" b="1" dirty="0" err="1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untar</a:t>
            </a:r>
            <a:r>
              <a:rPr lang="en-US" sz="1800" b="1" dirty="0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, then remove the </a:t>
            </a:r>
            <a:r>
              <a:rPr lang="en-US" sz="1800" b="1" dirty="0" err="1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tarball</a:t>
            </a:r>
            <a:r>
              <a:rPr lang="en-US" sz="1800" b="1" dirty="0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1800" b="1" dirty="0">
                <a:solidFill>
                  <a:srgbClr val="23005F"/>
                </a:solidFill>
                <a:latin typeface="Consolas"/>
                <a:ea typeface="Consolas"/>
                <a:cs typeface="Consolas"/>
                <a:sym typeface="Consolas"/>
              </a:rPr>
              <a:t>&lt;job commands&gt;</a:t>
            </a:r>
            <a:endParaRPr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endParaRPr sz="1800" b="1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1800" b="1" dirty="0">
                <a:solidFill>
                  <a:srgbClr val="950000"/>
                </a:solidFill>
                <a:latin typeface="Consolas"/>
                <a:ea typeface="Consolas"/>
                <a:cs typeface="Consolas"/>
                <a:sym typeface="Consolas"/>
              </a:rPr>
              <a:t>&lt;remove all files from Stash&gt;</a:t>
            </a:r>
            <a:endParaRPr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rPr lang="en-US" sz="18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 END</a:t>
            </a:r>
            <a:endParaRPr dirty="0"/>
          </a:p>
          <a:p>
            <a:pPr marL="0" lvl="0" indent="0" algn="l" rtl="0">
              <a:spcBef>
                <a:spcPts val="320"/>
              </a:spcBef>
              <a:spcAft>
                <a:spcPts val="0"/>
              </a:spcAft>
              <a:buSzPts val="1600"/>
              <a:buNone/>
            </a:pPr>
            <a:endParaRPr sz="1600" b="1" dirty="0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sz="2800"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sz="28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sz="2800" dirty="0">
              <a:solidFill>
                <a:srgbClr val="0100FE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6" name="Google Shape;356;p21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546976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In the Job Executable</a:t>
            </a:r>
            <a:endParaRPr/>
          </a:p>
        </p:txBody>
      </p:sp>
      <p:sp>
        <p:nvSpPr>
          <p:cNvPr id="357" name="Google Shape;357;p21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40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743257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What’s Different for Output?</a:t>
            </a:r>
            <a:endParaRPr/>
          </a:p>
        </p:txBody>
      </p:sp>
      <p:sp>
        <p:nvSpPr>
          <p:cNvPr id="148" name="Google Shape;148;p7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>
                <a:latin typeface="Arial"/>
                <a:ea typeface="Arial"/>
                <a:cs typeface="Arial"/>
                <a:sym typeface="Arial"/>
              </a:rPr>
              <a:t>always unique (right?), so caching won’t help</a:t>
            </a:r>
            <a:endParaRPr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>
                <a:latin typeface="Arial"/>
                <a:ea typeface="Arial"/>
                <a:cs typeface="Arial"/>
                <a:sym typeface="Arial"/>
              </a:rPr>
              <a:t>files not associated with your local username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SzPts val="2400"/>
              <a:buChar char="−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security barriers outside of local context</a:t>
            </a:r>
            <a:endParaRPr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>
                <a:latin typeface="Arial"/>
                <a:ea typeface="Arial"/>
                <a:cs typeface="Arial"/>
                <a:sym typeface="Arial"/>
              </a:rPr>
              <a:t>security issues with world-writability</a:t>
            </a:r>
            <a:endParaRPr sz="2800" dirty="0">
              <a:latin typeface="Arial"/>
              <a:ea typeface="Arial"/>
              <a:cs typeface="Arial"/>
              <a:sym typeface="Arial"/>
            </a:endParaRP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SzPts val="2400"/>
              <a:buChar char="−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(versus okay world-readability for input)</a:t>
            </a:r>
            <a:endParaRPr dirty="0"/>
          </a:p>
        </p:txBody>
      </p:sp>
      <p:sp>
        <p:nvSpPr>
          <p:cNvPr id="149" name="Google Shape;149;p7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41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759241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6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Output for HTC and OSG</a:t>
            </a:r>
            <a:endParaRPr dirty="0"/>
          </a:p>
        </p:txBody>
      </p:sp>
      <p:sp>
        <p:nvSpPr>
          <p:cNvPr id="342" name="Google Shape;342;p26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19050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</p:txBody>
      </p:sp>
      <p:sp>
        <p:nvSpPr>
          <p:cNvPr id="343" name="Google Shape;343;p26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42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44" name="Google Shape;344;p26"/>
          <p:cNvGraphicFramePr/>
          <p:nvPr>
            <p:extLst>
              <p:ext uri="{D42A27DB-BD31-4B8C-83A1-F6EECF244321}">
                <p14:modId xmlns:p14="http://schemas.microsoft.com/office/powerpoint/2010/main" val="56664459"/>
              </p:ext>
            </p:extLst>
          </p:nvPr>
        </p:nvGraphicFramePr>
        <p:xfrm>
          <a:off x="488950" y="2341307"/>
          <a:ext cx="8166100" cy="2123490"/>
        </p:xfrm>
        <a:graphic>
          <a:graphicData uri="http://schemas.openxmlformats.org/drawingml/2006/table">
            <a:tbl>
              <a:tblPr firstRow="1" bandRow="1">
                <a:noFill/>
                <a:tableStyleId>{19A0309C-A2AB-412B-AABA-EB4844BAB7C9}</a:tableStyleId>
              </a:tblPr>
              <a:tblGrid>
                <a:gridCol w="240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6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amount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method of delivery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strike="sngStrike"/>
                        <a:t>words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strike="sngStrike"/>
                        <a:t>within executable or arguments?</a:t>
                      </a:r>
                      <a:endParaRPr sz="1800" strike="sngStrik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tiny – </a:t>
                      </a:r>
                      <a:r>
                        <a:rPr lang="en-US" sz="1800" b="1" u="sng" dirty="0"/>
                        <a:t>1GB, total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HTCondor</a:t>
                      </a:r>
                      <a:r>
                        <a:rPr lang="en-US" sz="1800" dirty="0"/>
                        <a:t> file transfer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1GB - 20GB,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unique or shared</a:t>
                      </a:r>
                      <a:endParaRPr lang="en-US"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Stash</a:t>
                      </a:r>
                      <a:endParaRPr sz="18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4558429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20GB+, total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shared file system (local copy, local execute servers)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Google Shape;432;p26">
            <a:extLst>
              <a:ext uri="{FF2B5EF4-FFF2-40B4-BE49-F238E27FC236}">
                <a16:creationId xmlns:a16="http://schemas.microsoft.com/office/drawing/2014/main" id="{E56CCBCA-2226-DF4D-BB6D-25624DF196EA}"/>
              </a:ext>
            </a:extLst>
          </p:cNvPr>
          <p:cNvSpPr/>
          <p:nvPr/>
        </p:nvSpPr>
        <p:spPr>
          <a:xfrm>
            <a:off x="5359400" y="114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433;p26">
            <a:extLst>
              <a:ext uri="{FF2B5EF4-FFF2-40B4-BE49-F238E27FC236}">
                <a16:creationId xmlns:a16="http://schemas.microsoft.com/office/drawing/2014/main" id="{1653B603-5191-2144-A4B0-52EECB00B892}"/>
              </a:ext>
            </a:extLst>
          </p:cNvPr>
          <p:cNvSpPr/>
          <p:nvPr/>
        </p:nvSpPr>
        <p:spPr>
          <a:xfrm rot="10800000">
            <a:off x="2552700" y="1104900"/>
            <a:ext cx="2679700" cy="8509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80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6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Output for HTC and OSG</a:t>
            </a:r>
            <a:endParaRPr dirty="0"/>
          </a:p>
        </p:txBody>
      </p:sp>
      <p:sp>
        <p:nvSpPr>
          <p:cNvPr id="342" name="Google Shape;342;p26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19050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/>
          </a:p>
        </p:txBody>
      </p:sp>
      <p:sp>
        <p:nvSpPr>
          <p:cNvPr id="343" name="Google Shape;343;p26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43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44" name="Google Shape;344;p26"/>
          <p:cNvGraphicFramePr/>
          <p:nvPr>
            <p:extLst>
              <p:ext uri="{D42A27DB-BD31-4B8C-83A1-F6EECF244321}">
                <p14:modId xmlns:p14="http://schemas.microsoft.com/office/powerpoint/2010/main" val="4174028119"/>
              </p:ext>
            </p:extLst>
          </p:nvPr>
        </p:nvGraphicFramePr>
        <p:xfrm>
          <a:off x="488950" y="2341307"/>
          <a:ext cx="8166100" cy="2123490"/>
        </p:xfrm>
        <a:graphic>
          <a:graphicData uri="http://schemas.openxmlformats.org/drawingml/2006/table">
            <a:tbl>
              <a:tblPr firstRow="1" bandRow="1">
                <a:noFill/>
                <a:tableStyleId>{19A0309C-A2AB-412B-AABA-EB4844BAB7C9}</a:tableStyleId>
              </a:tblPr>
              <a:tblGrid>
                <a:gridCol w="240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6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amount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method of delivery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strike="sngStrike"/>
                        <a:t>words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strike="sngStrike"/>
                        <a:t>within executable or arguments?</a:t>
                      </a:r>
                      <a:endParaRPr sz="1800" strike="sngStrik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tiny – </a:t>
                      </a:r>
                      <a:r>
                        <a:rPr lang="en-US" sz="1800" b="1" u="sng" dirty="0"/>
                        <a:t>1GB, total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 err="1"/>
                        <a:t>HTCondor</a:t>
                      </a:r>
                      <a:r>
                        <a:rPr lang="en-US" sz="1800" dirty="0"/>
                        <a:t> file transfer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1GB – 20GB,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0" i="0" u="none" strike="noStrike" cap="none" dirty="0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unique or shared</a:t>
                      </a:r>
                      <a:endParaRPr lang="en-US"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Stash</a:t>
                      </a:r>
                      <a:endParaRPr sz="18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4558429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20GB+, total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shared file system (local copy, local execute servers)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Google Shape;432;p26">
            <a:extLst>
              <a:ext uri="{FF2B5EF4-FFF2-40B4-BE49-F238E27FC236}">
                <a16:creationId xmlns:a16="http://schemas.microsoft.com/office/drawing/2014/main" id="{E56CCBCA-2226-DF4D-BB6D-25624DF196EA}"/>
              </a:ext>
            </a:extLst>
          </p:cNvPr>
          <p:cNvSpPr/>
          <p:nvPr/>
        </p:nvSpPr>
        <p:spPr>
          <a:xfrm>
            <a:off x="5359400" y="11430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433;p26">
            <a:extLst>
              <a:ext uri="{FF2B5EF4-FFF2-40B4-BE49-F238E27FC236}">
                <a16:creationId xmlns:a16="http://schemas.microsoft.com/office/drawing/2014/main" id="{1653B603-5191-2144-A4B0-52EECB00B892}"/>
              </a:ext>
            </a:extLst>
          </p:cNvPr>
          <p:cNvSpPr/>
          <p:nvPr/>
        </p:nvSpPr>
        <p:spPr>
          <a:xfrm rot="10800000">
            <a:off x="2552700" y="1104900"/>
            <a:ext cx="2679700" cy="8509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80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265;p15">
            <a:extLst>
              <a:ext uri="{FF2B5EF4-FFF2-40B4-BE49-F238E27FC236}">
                <a16:creationId xmlns:a16="http://schemas.microsoft.com/office/drawing/2014/main" id="{694A1589-7A12-F246-A8E7-E70D5D33858C}"/>
              </a:ext>
            </a:extLst>
          </p:cNvPr>
          <p:cNvSpPr/>
          <p:nvPr/>
        </p:nvSpPr>
        <p:spPr>
          <a:xfrm>
            <a:off x="419100" y="3424518"/>
            <a:ext cx="8305800" cy="718857"/>
          </a:xfrm>
          <a:prstGeom prst="rect">
            <a:avLst/>
          </a:prstGeom>
          <a:noFill/>
          <a:ln w="571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6712428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58461-D790-AB4D-9E10-C0723E493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Stash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356D45-0731-FA40-886C-0783F2EE2ED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44</a:t>
            </a:fld>
            <a:endParaRPr lang="en-US"/>
          </a:p>
        </p:txBody>
      </p:sp>
      <p:sp>
        <p:nvSpPr>
          <p:cNvPr id="5" name="Google Shape;355;p21">
            <a:extLst>
              <a:ext uri="{FF2B5EF4-FFF2-40B4-BE49-F238E27FC236}">
                <a16:creationId xmlns:a16="http://schemas.microsoft.com/office/drawing/2014/main" id="{C24CA446-F424-974F-BF53-8E98D0E16E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50438" y="1000125"/>
            <a:ext cx="84328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560"/>
              </a:spcBef>
              <a:buSzPts val="2800"/>
              <a:buNone/>
            </a:pPr>
            <a:r>
              <a:rPr lang="en-US" sz="1800" b="1" dirty="0">
                <a:solidFill>
                  <a:srgbClr val="23005F"/>
                </a:solidFill>
              </a:rPr>
              <a:t>In the submit file:</a:t>
            </a:r>
          </a:p>
          <a:p>
            <a:pPr marL="342900" lvl="0">
              <a:spcBef>
                <a:spcPts val="560"/>
              </a:spcBef>
              <a:buSzPts val="2800"/>
            </a:pPr>
            <a:r>
              <a:rPr lang="en-US" sz="1800" dirty="0">
                <a:solidFill>
                  <a:srgbClr val="23005F"/>
                </a:solidFill>
              </a:rPr>
              <a:t>Require </a:t>
            </a:r>
            <a:r>
              <a:rPr lang="en-US" sz="1800" dirty="0" err="1">
                <a:solidFill>
                  <a:srgbClr val="23005F"/>
                </a:solidFill>
              </a:rPr>
              <a:t>StashCashe</a:t>
            </a:r>
            <a:r>
              <a:rPr lang="en-US" sz="1800" dirty="0">
                <a:solidFill>
                  <a:srgbClr val="23005F"/>
                </a:solidFill>
              </a:rPr>
              <a:t> sites in the submit file</a:t>
            </a:r>
            <a:endParaRPr lang="en-US" sz="1400" b="1" dirty="0">
              <a:solidFill>
                <a:srgbClr val="23005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7938">
              <a:spcBef>
                <a:spcPts val="480"/>
              </a:spcBef>
              <a:buSzPts val="2400"/>
              <a:buNone/>
            </a:pPr>
            <a:r>
              <a:rPr lang="en-US" sz="16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+</a:t>
            </a:r>
            <a:r>
              <a:rPr lang="en-US" sz="1600" b="1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WantsStashCache</a:t>
            </a:r>
            <a:endParaRPr lang="en-US" sz="1600" b="1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480"/>
              </a:spcBef>
              <a:buSzPts val="2400"/>
              <a:buNone/>
            </a:pPr>
            <a:endParaRPr lang="en-US" sz="1600" b="1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342900" lvl="0">
              <a:spcBef>
                <a:spcPts val="560"/>
              </a:spcBef>
              <a:buSzPts val="2800"/>
            </a:pPr>
            <a:r>
              <a:rPr lang="en-US" sz="1800" dirty="0"/>
              <a:t>Require sites with OASIS modules (for </a:t>
            </a:r>
            <a:r>
              <a:rPr lang="en-US" sz="1800" dirty="0" err="1">
                <a:latin typeface="Consolas"/>
                <a:ea typeface="Consolas"/>
                <a:cs typeface="Consolas"/>
                <a:sym typeface="Consolas"/>
              </a:rPr>
              <a:t>stashcp</a:t>
            </a:r>
            <a:r>
              <a:rPr lang="en-US" sz="1800" dirty="0"/>
              <a:t>)</a:t>
            </a:r>
          </a:p>
          <a:p>
            <a:pPr marL="7938" lvl="0" indent="0">
              <a:spcBef>
                <a:spcPts val="480"/>
              </a:spcBef>
              <a:buSzPts val="2400"/>
              <a:buNone/>
            </a:pPr>
            <a:r>
              <a:rPr lang="en-US" sz="1600" b="1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Requirements = &lt;OTHER REQUIREMENTS&gt; &amp;&amp; </a:t>
            </a:r>
            <a:r>
              <a:rPr lang="en-US" sz="1600" b="1" dirty="0">
                <a:solidFill>
                  <a:schemeClr val="dk1"/>
                </a:solidFill>
                <a:highlight>
                  <a:srgbClr val="FF8000"/>
                </a:highlight>
                <a:latin typeface="Consolas"/>
                <a:ea typeface="Consolas"/>
                <a:cs typeface="Consolas"/>
                <a:sym typeface="Consolas"/>
              </a:rPr>
              <a:t>(HAS_MODULES =?= true)</a:t>
            </a:r>
            <a:endParaRPr lang="en-US" sz="1800" dirty="0">
              <a:highlight>
                <a:srgbClr val="FF8000"/>
              </a:highlight>
              <a:ea typeface="Consolas"/>
            </a:endParaRPr>
          </a:p>
          <a:p>
            <a:pPr marL="7938" lvl="0" indent="0">
              <a:spcBef>
                <a:spcPts val="480"/>
              </a:spcBef>
              <a:buSzPts val="2400"/>
              <a:buNone/>
            </a:pPr>
            <a:endParaRPr lang="en-US" sz="1800" b="1" dirty="0">
              <a:solidFill>
                <a:schemeClr val="dk1"/>
              </a:solidFill>
              <a:highlight>
                <a:srgbClr val="FF8000"/>
              </a:highlight>
              <a:latin typeface="Consolas"/>
              <a:cs typeface="Consolas"/>
              <a:sym typeface="Consolas"/>
            </a:endParaRPr>
          </a:p>
          <a:p>
            <a:pPr marL="0" lvl="0" indent="0">
              <a:spcBef>
                <a:spcPts val="560"/>
              </a:spcBef>
              <a:buSzPts val="2800"/>
              <a:buNone/>
            </a:pPr>
            <a:r>
              <a:rPr lang="en-US" sz="1800" b="1" dirty="0">
                <a:solidFill>
                  <a:srgbClr val="002060"/>
                </a:solidFill>
              </a:rPr>
              <a:t>In the job (wrapper script):</a:t>
            </a:r>
          </a:p>
          <a:p>
            <a:pPr marL="342900" lvl="0">
              <a:spcBef>
                <a:spcPts val="560"/>
              </a:spcBef>
              <a:buSzPts val="2800"/>
            </a:pPr>
            <a:r>
              <a:rPr lang="en-US" sz="1800" dirty="0">
                <a:solidFill>
                  <a:srgbClr val="23005F"/>
                </a:solidFill>
              </a:rPr>
              <a:t>Use `</a:t>
            </a:r>
            <a:r>
              <a:rPr lang="en-US" sz="1800" dirty="0" err="1">
                <a:solidFill>
                  <a:srgbClr val="23005F"/>
                </a:solidFill>
              </a:rPr>
              <a:t>stashcp</a:t>
            </a:r>
            <a:r>
              <a:rPr lang="en-US" sz="1800" dirty="0">
                <a:solidFill>
                  <a:srgbClr val="23005F"/>
                </a:solidFill>
              </a:rPr>
              <a:t>` within the job to transfer desired output</a:t>
            </a:r>
          </a:p>
          <a:p>
            <a:pPr marL="7938" indent="0">
              <a:spcBef>
                <a:spcPts val="560"/>
              </a:spcBef>
              <a:buSzPts val="2800"/>
              <a:buNone/>
            </a:pPr>
            <a:r>
              <a:rPr lang="en-US" sz="16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600" b="1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stashcp</a:t>
            </a:r>
            <a:r>
              <a:rPr lang="en-US" sz="16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output.dat</a:t>
            </a:r>
            <a:r>
              <a:rPr lang="en-US" sz="16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stash:///</a:t>
            </a:r>
            <a:r>
              <a:rPr lang="en-US" sz="1600" b="1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osgconnect</a:t>
            </a:r>
            <a:r>
              <a:rPr lang="en-US" sz="16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/public/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username</a:t>
            </a:r>
            <a:r>
              <a:rPr lang="en-US" sz="1600" b="1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endParaRPr sz="2800" dirty="0">
              <a:solidFill>
                <a:srgbClr val="0100FE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1607862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6"/>
          <p:cNvSpPr txBox="1">
            <a:spLocks noGrp="1"/>
          </p:cNvSpPr>
          <p:nvPr>
            <p:ph type="body" idx="1"/>
          </p:nvPr>
        </p:nvSpPr>
        <p:spPr>
          <a:xfrm>
            <a:off x="444500" y="1000125"/>
            <a:ext cx="84328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Only use these options if you MUST!!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solidFill>
                  <a:srgbClr val="23005F"/>
                </a:solidFill>
              </a:rPr>
              <a:t>Each comes with limitations on site accessibility and/or job performance, and extra data management concerns</a:t>
            </a:r>
            <a:endParaRPr dirty="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solidFill>
                <a:srgbClr val="0100FE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4" name="Google Shape;394;p26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546976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Other Considerations</a:t>
            </a:r>
            <a:endParaRPr/>
          </a:p>
        </p:txBody>
      </p:sp>
      <p:sp>
        <p:nvSpPr>
          <p:cNvPr id="395" name="Google Shape;395;p26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45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96" name="Google Shape;396;p26"/>
          <p:cNvGraphicFramePr/>
          <p:nvPr>
            <p:extLst>
              <p:ext uri="{D42A27DB-BD31-4B8C-83A1-F6EECF244321}">
                <p14:modId xmlns:p14="http://schemas.microsoft.com/office/powerpoint/2010/main" val="108730749"/>
              </p:ext>
            </p:extLst>
          </p:nvPr>
        </p:nvGraphicFramePr>
        <p:xfrm>
          <a:off x="495300" y="2266950"/>
          <a:ext cx="8166100" cy="2494340"/>
        </p:xfrm>
        <a:graphic>
          <a:graphicData uri="http://schemas.openxmlformats.org/drawingml/2006/table">
            <a:tbl>
              <a:tblPr firstRow="1" bandRow="1">
                <a:tableStyleId>{19A0309C-A2AB-412B-AABA-EB4844BAB7C9}</a:tableStyleId>
              </a:tblPr>
              <a:tblGrid>
                <a:gridCol w="240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6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file size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method of delivery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words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within executable or arguments?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tiny – 10MB per file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HTCondor file transfer (up to 1GB total per-job)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10MB – 1GB, shared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download from web server (local caching)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1GB - 10GB, unique or shared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Stash (regional replication)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10 GB - TBs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shared file system (local copy, local execute servers)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97" name="Google Shape;397;p26"/>
          <p:cNvSpPr/>
          <p:nvPr/>
        </p:nvSpPr>
        <p:spPr>
          <a:xfrm>
            <a:off x="419100" y="3329830"/>
            <a:ext cx="8305800" cy="1089770"/>
          </a:xfrm>
          <a:prstGeom prst="rect">
            <a:avLst/>
          </a:prstGeom>
          <a:noFill/>
          <a:ln w="571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657158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6"/>
          <p:cNvSpPr txBox="1">
            <a:spLocks noGrp="1"/>
          </p:cNvSpPr>
          <p:nvPr>
            <p:ph type="body" idx="1"/>
          </p:nvPr>
        </p:nvSpPr>
        <p:spPr>
          <a:xfrm>
            <a:off x="444500" y="1000125"/>
            <a:ext cx="84328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Only use these options if you MUST!!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solidFill>
                  <a:srgbClr val="23005F"/>
                </a:solidFill>
              </a:rPr>
              <a:t>Each comes with limitations on site accessibility and/or job performance, and extra data management concerns</a:t>
            </a:r>
            <a:endParaRPr dirty="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solidFill>
                <a:srgbClr val="0100FE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4" name="Google Shape;394;p26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546976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Other Considerations</a:t>
            </a:r>
            <a:endParaRPr/>
          </a:p>
        </p:txBody>
      </p:sp>
      <p:sp>
        <p:nvSpPr>
          <p:cNvPr id="395" name="Google Shape;395;p26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46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96" name="Google Shape;396;p26"/>
          <p:cNvGraphicFramePr/>
          <p:nvPr/>
        </p:nvGraphicFramePr>
        <p:xfrm>
          <a:off x="495300" y="2266950"/>
          <a:ext cx="8166100" cy="2494340"/>
        </p:xfrm>
        <a:graphic>
          <a:graphicData uri="http://schemas.openxmlformats.org/drawingml/2006/table">
            <a:tbl>
              <a:tblPr firstRow="1" bandRow="1">
                <a:tableStyleId>{19A0309C-A2AB-412B-AABA-EB4844BAB7C9}</a:tableStyleId>
              </a:tblPr>
              <a:tblGrid>
                <a:gridCol w="240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6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file size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method of delivery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words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within executable or arguments?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tiny – 10MB per file</a:t>
                      </a:r>
                      <a:endParaRPr sz="18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HTCondor file transfer (up to 1GB total per-job)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10MB – 1GB, shared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download from web server (local caching)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1GB - 10GB, unique or shared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Stash (regional replication)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10 GB - TBs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shared file system (local copy, local execute servers)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97" name="Google Shape;397;p26"/>
          <p:cNvSpPr/>
          <p:nvPr/>
        </p:nvSpPr>
        <p:spPr>
          <a:xfrm>
            <a:off x="419100" y="3329830"/>
            <a:ext cx="8305800" cy="1089770"/>
          </a:xfrm>
          <a:prstGeom prst="rect">
            <a:avLst/>
          </a:prstGeom>
          <a:noFill/>
          <a:ln w="571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487645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5"/>
          <p:cNvSpPr txBox="1">
            <a:spLocks noGrp="1"/>
          </p:cNvSpPr>
          <p:nvPr>
            <p:ph type="body" idx="1"/>
          </p:nvPr>
        </p:nvSpPr>
        <p:spPr>
          <a:xfrm>
            <a:off x="444500" y="1000125"/>
            <a:ext cx="84328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/>
              <a:t>For Stash </a:t>
            </a:r>
            <a:r>
              <a:rPr lang="en-US" sz="2800" i="1" dirty="0"/>
              <a:t>AND</a:t>
            </a:r>
            <a:r>
              <a:rPr lang="en-US" sz="2800" dirty="0"/>
              <a:t> web proxies: </a:t>
            </a:r>
            <a:endParaRPr dirty="0"/>
          </a:p>
          <a:p>
            <a:pPr marL="0" lvl="0" indent="0" algn="ctr" rtl="0">
              <a:spcBef>
                <a:spcPts val="720"/>
              </a:spcBef>
              <a:spcAft>
                <a:spcPts val="0"/>
              </a:spcAft>
              <a:buSzPts val="3600"/>
              <a:buNone/>
            </a:pPr>
            <a:r>
              <a:rPr lang="en-US" sz="3600" b="1" dirty="0"/>
              <a:t>make sure to delete data when you no longer need it in the origin!!!</a:t>
            </a:r>
            <a:endParaRPr dirty="0"/>
          </a:p>
          <a:p>
            <a:pPr marL="342900" lvl="0" indent="-19050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solidFill>
                <a:srgbClr val="000000"/>
              </a:solidFill>
            </a:endParaRPr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>
                <a:solidFill>
                  <a:srgbClr val="002060"/>
                </a:solidFill>
              </a:rPr>
              <a:t>Stash and VO-managed web proxy servers do NOT have unlimited space!</a:t>
            </a:r>
            <a:endParaRPr dirty="0">
              <a:solidFill>
                <a:srgbClr val="002060"/>
              </a:solidFill>
            </a:endParaRPr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solidFill>
                  <a:srgbClr val="002060"/>
                </a:solidFill>
              </a:rPr>
              <a:t>Some may regularly clean old data for you. Check with local support.</a:t>
            </a:r>
            <a:endParaRPr sz="2000" dirty="0">
              <a:solidFill>
                <a:srgbClr val="002060"/>
              </a:solidFill>
            </a:endParaRPr>
          </a:p>
          <a:p>
            <a:pPr marL="342900" lvl="0" indent="-16510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sz="2800" b="1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sz="28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sz="2800" dirty="0">
              <a:solidFill>
                <a:srgbClr val="0100FE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7" name="Google Shape;387;p25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546976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Cleaning Up Old Data</a:t>
            </a:r>
            <a:endParaRPr/>
          </a:p>
        </p:txBody>
      </p:sp>
      <p:sp>
        <p:nvSpPr>
          <p:cNvPr id="388" name="Google Shape;388;p25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47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2235352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Handling Data on OSG</a:t>
            </a:r>
            <a:endParaRPr dirty="0"/>
          </a:p>
        </p:txBody>
      </p:sp>
      <p:sp>
        <p:nvSpPr>
          <p:cNvPr id="139" name="Google Shape;139;p8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457200" algn="l" rtl="0">
              <a:spcBef>
                <a:spcPts val="64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r>
              <a:rPr lang="en-US" strike="sngStrike" dirty="0"/>
              <a:t>Overview / Things to Consider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strike="sngStrike" dirty="0" err="1"/>
              <a:t>HTCondor</a:t>
            </a:r>
            <a:r>
              <a:rPr lang="en-US" strike="sngStrike" dirty="0"/>
              <a:t> File Transfer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strike="sngStrike" dirty="0"/>
              <a:t>Web Proxy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strike="sngStrike" dirty="0"/>
              <a:t>Stash 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b="1" dirty="0"/>
              <a:t>Shared File Systems</a:t>
            </a:r>
          </a:p>
        </p:txBody>
      </p:sp>
      <p:sp>
        <p:nvSpPr>
          <p:cNvPr id="140" name="Google Shape;140;p8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48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67982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1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(Local) Shared Filesystems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9" name="Google Shape;189;p11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/>
              <a:t>d</a:t>
            </a:r>
            <a:r>
              <a:rPr lang="en-US" sz="2800" dirty="0">
                <a:latin typeface="Arial"/>
                <a:ea typeface="Arial"/>
                <a:cs typeface="Arial"/>
                <a:sym typeface="Arial"/>
              </a:rPr>
              <a:t>ata stored on file servers, but network-mounted to local submit and execute servers</a:t>
            </a:r>
            <a:endParaRPr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endParaRPr lang="en-US" sz="1000" dirty="0">
              <a:latin typeface="Arial"/>
              <a:ea typeface="Arial"/>
              <a:cs typeface="Arial"/>
              <a:sym typeface="Arial"/>
            </a:endParaRP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>
                <a:latin typeface="Arial"/>
                <a:ea typeface="Arial"/>
                <a:cs typeface="Arial"/>
                <a:sym typeface="Arial"/>
              </a:rPr>
              <a:t>Available on </a:t>
            </a: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some</a:t>
            </a:r>
            <a:r>
              <a:rPr lang="en-US" sz="2800" dirty="0">
                <a:latin typeface="Arial"/>
                <a:ea typeface="Arial"/>
                <a:cs typeface="Arial"/>
                <a:sym typeface="Arial"/>
              </a:rPr>
              <a:t> submit servers</a:t>
            </a:r>
          </a:p>
          <a:p>
            <a:pPr marL="800100" lvl="1">
              <a:spcBef>
                <a:spcPts val="560"/>
              </a:spcBef>
              <a:buSzPts val="2800"/>
              <a:buChar char="•"/>
            </a:pPr>
            <a:r>
              <a:rPr lang="en-US" sz="2400" dirty="0"/>
              <a:t>CHTC </a:t>
            </a:r>
            <a:r>
              <a:rPr lang="en-US" sz="2400" b="1" dirty="0">
                <a:solidFill>
                  <a:srgbClr val="00B050"/>
                </a:solidFill>
              </a:rPr>
              <a:t>✓ Yes</a:t>
            </a:r>
          </a:p>
          <a:p>
            <a:pPr marL="800100" lvl="1">
              <a:spcBef>
                <a:spcPts val="560"/>
              </a:spcBef>
              <a:buSzPts val="2800"/>
              <a:buChar char="•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OSG Connect </a:t>
            </a:r>
            <a:r>
              <a:rPr lang="en-US" sz="2400" b="1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✗ No</a:t>
            </a:r>
          </a:p>
          <a:p>
            <a:pPr marL="0" indent="0">
              <a:spcBef>
                <a:spcPts val="560"/>
              </a:spcBef>
              <a:buSzPts val="2800"/>
              <a:buNone/>
            </a:pPr>
            <a:endParaRPr lang="en-US" sz="1000" b="1" dirty="0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r>
              <a:rPr lang="en-US" sz="2400" dirty="0">
                <a:solidFill>
                  <a:schemeClr val="tx1"/>
                </a:solidFill>
              </a:rPr>
              <a:t>More details at the end of this presentation…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90" name="Google Shape;190;p11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49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19256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Handling Data on OSG</a:t>
            </a:r>
            <a:endParaRPr dirty="0"/>
          </a:p>
        </p:txBody>
      </p:sp>
      <p:sp>
        <p:nvSpPr>
          <p:cNvPr id="139" name="Google Shape;139;p8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457200" algn="l" rtl="0">
              <a:spcBef>
                <a:spcPts val="64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r>
              <a:rPr lang="en-US" dirty="0"/>
              <a:t>Overview / Things to Consider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dirty="0" err="1"/>
              <a:t>HTCondor</a:t>
            </a:r>
            <a:r>
              <a:rPr lang="en-US" dirty="0"/>
              <a:t> File Transfer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dirty="0"/>
              <a:t>Web Proxy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dirty="0"/>
              <a:t>Stash</a:t>
            </a:r>
          </a:p>
          <a:p>
            <a:pPr indent="-45720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r>
              <a:rPr lang="en-US" dirty="0"/>
              <a:t>Shared File Systems</a:t>
            </a:r>
          </a:p>
        </p:txBody>
      </p:sp>
      <p:sp>
        <p:nvSpPr>
          <p:cNvPr id="140" name="Google Shape;140;p8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27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Filesystem </a:t>
            </a: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Quotas</a:t>
            </a:r>
            <a:endParaRPr dirty="0"/>
          </a:p>
        </p:txBody>
      </p:sp>
      <p:sp>
        <p:nvSpPr>
          <p:cNvPr id="439" name="Google Shape;439;p27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50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40" name="Google Shape;440;p27"/>
          <p:cNvGraphicFramePr/>
          <p:nvPr>
            <p:extLst>
              <p:ext uri="{D42A27DB-BD31-4B8C-83A1-F6EECF244321}">
                <p14:modId xmlns:p14="http://schemas.microsoft.com/office/powerpoint/2010/main" val="1236857499"/>
              </p:ext>
            </p:extLst>
          </p:nvPr>
        </p:nvGraphicFramePr>
        <p:xfrm>
          <a:off x="1228724" y="1029339"/>
          <a:ext cx="7168243" cy="1737410"/>
        </p:xfrm>
        <a:graphic>
          <a:graphicData uri="http://schemas.openxmlformats.org/drawingml/2006/table">
            <a:tbl>
              <a:tblPr firstRow="1" bandRow="1">
                <a:tableStyleId>{19A0309C-A2AB-412B-AABA-EB4844BAB7C9}</a:tableStyleId>
              </a:tblPr>
              <a:tblGrid>
                <a:gridCol w="12899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64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83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45349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System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Location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Quota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Transfer Mechanism</a:t>
                      </a:r>
                      <a:endParaRPr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 row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CHTC</a:t>
                      </a:r>
                    </a:p>
                  </a:txBody>
                  <a:tcPr marL="91450" marR="91450" marT="45725" marB="45725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/home</a:t>
                      </a:r>
                      <a:endParaRPr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20 GB</a:t>
                      </a:r>
                      <a:endParaRPr sz="1400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err="1"/>
                        <a:t>HTCondor</a:t>
                      </a:r>
                      <a:r>
                        <a:rPr lang="en-US" sz="1400" dirty="0"/>
                        <a:t> file transfer</a:t>
                      </a:r>
                      <a:endParaRPr sz="1400" dirty="0"/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/staging</a:t>
                      </a:r>
                      <a:endParaRPr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91450" marR="91450" marT="45725" marB="45725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20 GB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20 files total</a:t>
                      </a:r>
                      <a:endParaRPr sz="1400" dirty="0"/>
                    </a:p>
                  </a:txBody>
                  <a:tcPr marL="91450" marR="91450" marT="45725" marB="45725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Accessed directly from within job</a:t>
                      </a:r>
                      <a:endParaRPr lang="en-US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91450" marR="91450" marT="45725" marB="45725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 row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OSG Connect</a:t>
                      </a:r>
                      <a:endParaRPr lang="en-US" dirty="0"/>
                    </a:p>
                  </a:txBody>
                  <a:tcPr marL="91450" marR="91450" marT="45725" marB="45725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/home</a:t>
                      </a:r>
                      <a:endParaRPr sz="14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91450" marR="91450" marT="45725" marB="4572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50 GB</a:t>
                      </a:r>
                      <a:endParaRPr dirty="0"/>
                    </a:p>
                  </a:txBody>
                  <a:tcPr marL="91450" marR="91450" marT="45725" marB="4572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/>
                        <a:t>HTCondor</a:t>
                      </a:r>
                      <a:r>
                        <a:rPr lang="en-US" dirty="0"/>
                        <a:t> file transfer</a:t>
                      </a:r>
                      <a:endParaRPr dirty="0"/>
                    </a:p>
                  </a:txBody>
                  <a:tcPr marL="91450" marR="91450" marT="45725" marB="45725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/public</a:t>
                      </a:r>
                      <a:endParaRPr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500 GB</a:t>
                      </a:r>
                      <a:endParaRPr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Web Proxy, </a:t>
                      </a:r>
                      <a:r>
                        <a:rPr lang="en-US" sz="1400" b="1" dirty="0" err="1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stashcp</a:t>
                      </a:r>
                      <a:endParaRPr b="1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F93800DE-3F87-D347-9DB8-EBFC4615DB2B}"/>
              </a:ext>
            </a:extLst>
          </p:cNvPr>
          <p:cNvSpPr txBox="1"/>
          <p:nvPr/>
        </p:nvSpPr>
        <p:spPr>
          <a:xfrm>
            <a:off x="449036" y="2971800"/>
            <a:ext cx="827586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Tips: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data location and transfer carefully based on the size and type of the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Remove unnecessary files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Configure workflow to discard unneeded intermediate files</a:t>
            </a:r>
          </a:p>
          <a:p>
            <a:endParaRPr lang="en-US" dirty="0"/>
          </a:p>
          <a:p>
            <a:r>
              <a:rPr lang="en-US" b="1" dirty="0"/>
              <a:t>To request increases contact: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CHTC: </a:t>
            </a:r>
            <a:r>
              <a:rPr lang="en-US" b="1" u="sng" dirty="0">
                <a:hlinkClick r:id="rId3"/>
              </a:rPr>
              <a:t>chtc@cs.wisc.edu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OSG Connect: </a:t>
            </a:r>
            <a:r>
              <a:rPr lang="en-US" b="1" u="sng" dirty="0">
                <a:hlinkClick r:id="rId4"/>
              </a:rPr>
              <a:t>support@osgconnect.net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7021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27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Quick Reference</a:t>
            </a:r>
            <a:endParaRPr dirty="0"/>
          </a:p>
        </p:txBody>
      </p:sp>
      <p:sp>
        <p:nvSpPr>
          <p:cNvPr id="439" name="Google Shape;439;p27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51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440" name="Google Shape;440;p27"/>
          <p:cNvGraphicFramePr/>
          <p:nvPr>
            <p:extLst>
              <p:ext uri="{D42A27DB-BD31-4B8C-83A1-F6EECF244321}">
                <p14:modId xmlns:p14="http://schemas.microsoft.com/office/powerpoint/2010/main" val="163325407"/>
              </p:ext>
            </p:extLst>
          </p:nvPr>
        </p:nvGraphicFramePr>
        <p:xfrm>
          <a:off x="336176" y="979070"/>
          <a:ext cx="8471648" cy="3855471"/>
        </p:xfrm>
        <a:graphic>
          <a:graphicData uri="http://schemas.openxmlformats.org/drawingml/2006/table">
            <a:tbl>
              <a:tblPr firstRow="1" bandRow="1">
                <a:tableStyleId>{19A0309C-A2AB-412B-AABA-EB4844BAB7C9}</a:tableStyleId>
              </a:tblPr>
              <a:tblGrid>
                <a:gridCol w="127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207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99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18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6681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3443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9758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Option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Input or Output?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File size limits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Placing files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In-job file movement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Accessibility?</a:t>
                      </a:r>
                      <a:endParaRPr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741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err="1"/>
                        <a:t>HTCondor</a:t>
                      </a:r>
                      <a:r>
                        <a:rPr lang="en-US" sz="1400" dirty="0"/>
                        <a:t> file transfer</a:t>
                      </a:r>
                      <a:endParaRPr sz="14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Both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100 MB/file (in), 1 GB/file (out); 1 GB/tot (either)</a:t>
                      </a:r>
                      <a:endParaRPr sz="14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via HTCondor submit node</a:t>
                      </a:r>
                      <a:endParaRPr sz="14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via HTCondor submit file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anywhere HTCondor jobs can run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758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Web proxy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Shared input only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1 GB/file</a:t>
                      </a:r>
                      <a:endParaRPr sz="14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Service specific -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/>
                        <a:t>OSGConnect</a:t>
                      </a:r>
                      <a:r>
                        <a:rPr lang="en-US" dirty="0"/>
                        <a:t> in 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/public/</a:t>
                      </a:r>
                      <a:r>
                        <a:rPr lang="en-US" dirty="0">
                          <a:solidFill>
                            <a:srgbClr val="C00000"/>
                          </a:solidFill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user</a:t>
                      </a:r>
                      <a:r>
                        <a:rPr lang="en-US" dirty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/</a:t>
                      </a:r>
                      <a:endParaRPr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HTTP download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anywhere, 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by anyone</a:t>
                      </a:r>
                      <a:endParaRPr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758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Stash</a:t>
                      </a:r>
                      <a:endParaRPr sz="14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Both</a:t>
                      </a:r>
                      <a:endParaRPr sz="14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20 GB/file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via OSG Connect submit server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dirty="0"/>
                        <a:t>via </a:t>
                      </a:r>
                      <a:r>
                        <a:rPr lang="en-US" sz="1400" dirty="0" err="1">
                          <a:sym typeface="Consolas"/>
                        </a:rPr>
                        <a:t>stashcp</a:t>
                      </a:r>
                      <a:r>
                        <a:rPr lang="en-US" sz="1400" dirty="0">
                          <a:sym typeface="Consolas"/>
                        </a:rPr>
                        <a:t> </a:t>
                      </a:r>
                      <a:r>
                        <a:rPr lang="en-US" sz="1400" dirty="0"/>
                        <a:t>command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dirty="0"/>
                        <a:t>(and module)</a:t>
                      </a:r>
                      <a:endParaRPr sz="14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dirty="0"/>
                        <a:t>OSG-wide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dirty="0"/>
                        <a:t>(most sites),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dirty="0"/>
                        <a:t>by anyone</a:t>
                      </a:r>
                      <a:endParaRPr sz="14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741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Shared filesystem</a:t>
                      </a:r>
                      <a:endParaRPr sz="14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Input, likely output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TBs (may vary)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/>
                        <a:t>via mount location (may vary)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use directly, or copy into/out of execute </a:t>
                      </a:r>
                      <a:r>
                        <a:rPr lang="en-US" sz="1400" dirty="0" err="1"/>
                        <a:t>dir</a:t>
                      </a:r>
                      <a:endParaRPr sz="14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local cluster, only by YOU (usually)</a:t>
                      </a:r>
                      <a:endParaRPr sz="14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862392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8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Required Exercises</a:t>
            </a:r>
            <a:endParaRPr dirty="0"/>
          </a:p>
        </p:txBody>
      </p:sp>
      <p:sp>
        <p:nvSpPr>
          <p:cNvPr id="358" name="Google Shape;358;p28"/>
          <p:cNvSpPr txBox="1">
            <a:spLocks noGrp="1"/>
          </p:cNvSpPr>
          <p:nvPr>
            <p:ph type="body" idx="1"/>
          </p:nvPr>
        </p:nvSpPr>
        <p:spPr>
          <a:xfrm>
            <a:off x="774700" y="1000125"/>
            <a:ext cx="77724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 sz="2000" dirty="0"/>
              <a:t>1.1  Understanding a job’s data needs</a:t>
            </a:r>
            <a:endParaRPr sz="2400"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 sz="2000" dirty="0"/>
              <a:t>1.2  Using data compression with HTCondor file transfer</a:t>
            </a:r>
            <a:endParaRPr sz="2400"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 sz="2000" dirty="0"/>
              <a:t>1.3  Splitting input (prep for large run in 2.1)</a:t>
            </a:r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endParaRPr lang="en-US" sz="1200" dirty="0"/>
          </a:p>
          <a:p>
            <a:pPr marL="342900" lvl="0">
              <a:spcBef>
                <a:spcPts val="560"/>
              </a:spcBef>
              <a:buSzPts val="2800"/>
            </a:pPr>
            <a:r>
              <a:rPr lang="en-US" sz="2000" dirty="0"/>
              <a:t>2.1  Using a web proxy for shared input</a:t>
            </a:r>
            <a:endParaRPr lang="en-US" sz="2400" dirty="0"/>
          </a:p>
          <a:p>
            <a:pPr marL="742950" lvl="1" indent="-285750">
              <a:spcBef>
                <a:spcPts val="480"/>
              </a:spcBef>
              <a:buSzPts val="2400"/>
            </a:pPr>
            <a:r>
              <a:rPr lang="en-US" sz="1800" dirty="0"/>
              <a:t>place the blast database on the web proxy</a:t>
            </a:r>
            <a:endParaRPr lang="en-US" sz="2000" dirty="0"/>
          </a:p>
          <a:p>
            <a:pPr marL="342900" lvl="0">
              <a:spcBef>
                <a:spcPts val="560"/>
              </a:spcBef>
              <a:buSzPts val="2800"/>
            </a:pPr>
            <a:r>
              <a:rPr lang="en-US" sz="2000" dirty="0"/>
              <a:t>2.2  Stash for shared input</a:t>
            </a:r>
            <a:endParaRPr lang="en-US" sz="2400" dirty="0"/>
          </a:p>
          <a:p>
            <a:pPr marL="742950" lvl="1" indent="-285750">
              <a:spcBef>
                <a:spcPts val="480"/>
              </a:spcBef>
              <a:buSzPts val="2400"/>
            </a:pPr>
            <a:r>
              <a:rPr lang="en-US" sz="1800" dirty="0"/>
              <a:t>place the blast database in Stash</a:t>
            </a:r>
          </a:p>
          <a:p>
            <a:pPr marL="342900" lvl="0">
              <a:spcBef>
                <a:spcPts val="560"/>
              </a:spcBef>
              <a:buSzPts val="2800"/>
            </a:pPr>
            <a:r>
              <a:rPr lang="en-US" sz="2000" dirty="0"/>
              <a:t>2.3  Stash for unique input</a:t>
            </a:r>
            <a:endParaRPr lang="en-US" sz="2400" dirty="0"/>
          </a:p>
          <a:p>
            <a:pPr marL="742950" lvl="1" indent="-285750">
              <a:spcBef>
                <a:spcPts val="480"/>
              </a:spcBef>
              <a:buSzPts val="2400"/>
            </a:pPr>
            <a:r>
              <a:rPr lang="en-US" sz="1800" dirty="0"/>
              <a:t>convert movie files</a:t>
            </a:r>
            <a:endParaRPr sz="2000" dirty="0"/>
          </a:p>
          <a:p>
            <a:pPr marL="342900" lvl="0" indent="-16510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sz="2000" dirty="0"/>
          </a:p>
        </p:txBody>
      </p:sp>
      <p:sp>
        <p:nvSpPr>
          <p:cNvPr id="359" name="Google Shape;359;p28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52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27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Bonus Exercises</a:t>
            </a:r>
            <a:endParaRPr dirty="0"/>
          </a:p>
        </p:txBody>
      </p:sp>
      <p:sp>
        <p:nvSpPr>
          <p:cNvPr id="403" name="Google Shape;403;p27"/>
          <p:cNvSpPr txBox="1">
            <a:spLocks noGrp="1"/>
          </p:cNvSpPr>
          <p:nvPr>
            <p:ph type="body" idx="1"/>
          </p:nvPr>
        </p:nvSpPr>
        <p:spPr>
          <a:xfrm>
            <a:off x="774700" y="1000125"/>
            <a:ext cx="77724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28600">
              <a:spcBef>
                <a:spcPts val="0"/>
              </a:spcBef>
              <a:buNone/>
            </a:pPr>
            <a:endParaRPr lang="en-US" sz="2400" dirty="0"/>
          </a:p>
          <a:p>
            <a:pPr marL="342900" lvl="0">
              <a:spcBef>
                <a:spcPts val="560"/>
              </a:spcBef>
              <a:buSzPts val="2800"/>
            </a:pPr>
            <a:r>
              <a:rPr lang="en-US" sz="3600" dirty="0"/>
              <a:t>3.1  Shared Filesystem for Large Input</a:t>
            </a:r>
          </a:p>
          <a:p>
            <a:pPr marL="342900" lvl="0" indent="-165100">
              <a:spcBef>
                <a:spcPts val="560"/>
              </a:spcBef>
              <a:buSzPts val="2800"/>
              <a:buNone/>
            </a:pPr>
            <a:endParaRPr lang="en-US" sz="1200" dirty="0"/>
          </a:p>
          <a:p>
            <a:pPr marL="342900" lvl="0">
              <a:spcBef>
                <a:spcPts val="560"/>
              </a:spcBef>
              <a:buSzPts val="2800"/>
            </a:pPr>
            <a:r>
              <a:rPr lang="en-US" sz="3600" dirty="0"/>
              <a:t>3.2  Shared Filesystem for Large Output</a:t>
            </a:r>
          </a:p>
          <a:p>
            <a:pPr marL="342900" lvl="0" indent="-165100">
              <a:spcBef>
                <a:spcPts val="560"/>
              </a:spcBef>
              <a:buSzPts val="2800"/>
              <a:buNone/>
            </a:pPr>
            <a:endParaRPr lang="en-US" sz="3600" dirty="0"/>
          </a:p>
        </p:txBody>
      </p:sp>
      <p:sp>
        <p:nvSpPr>
          <p:cNvPr id="404" name="Google Shape;404;p27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53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5964374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0D705-2C76-DA4E-98C9-E9C79D96F8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Additional Slides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D78E10-8C99-4540-AB91-DDF184D801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Shared Filesystem Details</a:t>
            </a:r>
          </a:p>
        </p:txBody>
      </p:sp>
    </p:spTree>
    <p:extLst>
      <p:ext uri="{BB962C8B-B14F-4D97-AF65-F5344CB8AC3E}">
        <p14:creationId xmlns:p14="http://schemas.microsoft.com/office/powerpoint/2010/main" val="122014023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1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(Local) Shared Filesystems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9" name="Google Shape;189;p11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>
                <a:latin typeface="Arial"/>
                <a:ea typeface="Arial"/>
                <a:cs typeface="Arial"/>
                <a:sym typeface="Arial"/>
              </a:rPr>
              <a:t>data stored on file servers, but network-mounted to local submit and execute servers</a:t>
            </a:r>
            <a:endParaRPr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>
                <a:latin typeface="Arial"/>
                <a:ea typeface="Arial"/>
                <a:cs typeface="Arial"/>
                <a:sym typeface="Arial"/>
              </a:rPr>
              <a:t>use local user accounts for file permissions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Jobs run as YOU!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readable (input) and writable (output, most of the time)</a:t>
            </a:r>
            <a:endParaRPr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 sz="2800" i="1" dirty="0">
                <a:latin typeface="Arial"/>
                <a:ea typeface="Arial"/>
                <a:cs typeface="Arial"/>
                <a:sym typeface="Arial"/>
              </a:rPr>
              <a:t>MOST</a:t>
            </a:r>
            <a:r>
              <a:rPr lang="en-US" sz="2800" dirty="0">
                <a:latin typeface="Arial"/>
                <a:ea typeface="Arial"/>
                <a:cs typeface="Arial"/>
                <a:sym typeface="Arial"/>
              </a:rPr>
              <a:t> perform better with fewer large files (versus many small files of typical HTC)</a:t>
            </a:r>
          </a:p>
        </p:txBody>
      </p:sp>
      <p:sp>
        <p:nvSpPr>
          <p:cNvPr id="190" name="Google Shape;190;p11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55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0264183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2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Shared FS Technologies</a:t>
            </a:r>
            <a:endParaRPr/>
          </a:p>
        </p:txBody>
      </p:sp>
      <p:sp>
        <p:nvSpPr>
          <p:cNvPr id="196" name="Google Shape;196;p12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 i="1" dirty="0">
                <a:latin typeface="Arial"/>
                <a:ea typeface="Arial"/>
                <a:cs typeface="Arial"/>
                <a:sym typeface="Arial"/>
              </a:rPr>
              <a:t>via network mount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NFS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AFS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 err="1">
                <a:latin typeface="Arial"/>
                <a:ea typeface="Arial"/>
                <a:cs typeface="Arial"/>
                <a:sym typeface="Arial"/>
              </a:rPr>
              <a:t>Lustre</a:t>
            </a:r>
            <a:endParaRPr sz="2000" dirty="0">
              <a:latin typeface="Arial"/>
              <a:ea typeface="Arial"/>
              <a:cs typeface="Arial"/>
              <a:sym typeface="Arial"/>
            </a:endParaRPr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b="1" dirty="0">
                <a:latin typeface="Consolas" panose="020B0609020204030204" pitchFamily="49" charset="0"/>
                <a:cs typeface="Consolas" panose="020B0609020204030204" pitchFamily="49" charset="0"/>
                <a:sym typeface="Arial"/>
              </a:rPr>
              <a:t>/staging</a:t>
            </a: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 (may use NFS mount)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Isilon (may use NSF mount)</a:t>
            </a:r>
            <a:endParaRPr dirty="0"/>
          </a:p>
          <a:p>
            <a:pPr marL="342900" lvl="0" indent="-342900" algn="l" rtl="0">
              <a:spcBef>
                <a:spcPts val="480"/>
              </a:spcBef>
              <a:spcAft>
                <a:spcPts val="0"/>
              </a:spcAft>
              <a:buSzPts val="2400"/>
              <a:buChar char="•"/>
            </a:pPr>
            <a:r>
              <a:rPr lang="en-US" sz="2400" i="1" dirty="0">
                <a:latin typeface="Arial"/>
                <a:ea typeface="Arial"/>
                <a:cs typeface="Arial"/>
                <a:sym typeface="Arial"/>
              </a:rPr>
              <a:t>distributed file systems (data on many exec servers)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HDFS (Hadoop)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CEPH</a:t>
            </a:r>
            <a:endParaRPr dirty="0"/>
          </a:p>
        </p:txBody>
      </p:sp>
      <p:sp>
        <p:nvSpPr>
          <p:cNvPr id="197" name="Google Shape;197;p12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56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8920334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3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Shared FS Configurations</a:t>
            </a:r>
            <a:endParaRPr/>
          </a:p>
        </p:txBody>
      </p:sp>
      <p:sp>
        <p:nvSpPr>
          <p:cNvPr id="203" name="Google Shape;203;p13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SzPts val="2400"/>
              <a:buFont typeface="Poppins"/>
              <a:buAutoNum type="arabicPeriod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Submit directories </a:t>
            </a:r>
            <a:r>
              <a:rPr lang="en-US" sz="2400" i="1" dirty="0">
                <a:latin typeface="Arial"/>
                <a:ea typeface="Arial"/>
                <a:cs typeface="Arial"/>
                <a:sym typeface="Arial"/>
              </a:rPr>
              <a:t>WITHIN</a:t>
            </a: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 the shared filesystem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857250" lvl="1" indent="-45720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most campus clusters</a:t>
            </a:r>
            <a:endParaRPr dirty="0"/>
          </a:p>
          <a:p>
            <a:pPr marL="857250" lvl="1" indent="-45720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limits HTC capabilities!!</a:t>
            </a:r>
            <a:endParaRPr dirty="0"/>
          </a:p>
          <a:p>
            <a:pPr marL="457200" lvl="0" indent="-457200" algn="l" rtl="0">
              <a:spcBef>
                <a:spcPts val="480"/>
              </a:spcBef>
              <a:spcAft>
                <a:spcPts val="0"/>
              </a:spcAft>
              <a:buSzPts val="2400"/>
              <a:buFont typeface="Poppins"/>
              <a:buAutoNum type="arabicPeriod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Shared filesystem separate from local submission directories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supplement local HTC systems</a:t>
            </a:r>
            <a:endParaRPr dirty="0"/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treated more as a repository for VERY large data (&gt;GBs)</a:t>
            </a:r>
            <a:endParaRPr dirty="0"/>
          </a:p>
          <a:p>
            <a:pPr marL="457200" lvl="0" indent="-457200" algn="l" rtl="0">
              <a:spcBef>
                <a:spcPts val="480"/>
              </a:spcBef>
              <a:spcAft>
                <a:spcPts val="0"/>
              </a:spcAft>
              <a:buSzPts val="2400"/>
              <a:buFont typeface="Poppins"/>
              <a:buAutoNum type="arabicPeriod"/>
            </a:pP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Read-only (input-only) shared filesystem</a:t>
            </a:r>
            <a:endParaRPr sz="2400" dirty="0">
              <a:latin typeface="Arial"/>
              <a:ea typeface="Arial"/>
              <a:cs typeface="Arial"/>
              <a:sym typeface="Arial"/>
            </a:endParaRPr>
          </a:p>
          <a:p>
            <a:pPr marL="742950" lvl="1" indent="-285750" algn="l" rtl="0">
              <a:spcBef>
                <a:spcPts val="400"/>
              </a:spcBef>
              <a:spcAft>
                <a:spcPts val="0"/>
              </a:spcAft>
              <a:buSzPts val="2000"/>
              <a:buChar char="−"/>
            </a:pPr>
            <a:r>
              <a:rPr lang="en-US" sz="2000" dirty="0">
                <a:latin typeface="Arial"/>
                <a:ea typeface="Arial"/>
                <a:cs typeface="Arial"/>
                <a:sym typeface="Arial"/>
              </a:rPr>
              <a:t>Treated as a repository for VERY large input, only</a:t>
            </a:r>
            <a:endParaRPr dirty="0"/>
          </a:p>
          <a:p>
            <a:pPr marL="742950" lvl="1" indent="-13335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24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13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57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2463379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4"/>
          <p:cNvSpPr txBox="1"/>
          <p:nvPr/>
        </p:nvSpPr>
        <p:spPr>
          <a:xfrm>
            <a:off x="3746500" y="16764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14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Submit dir within shared FS</a:t>
            </a:r>
            <a:endParaRPr/>
          </a:p>
        </p:txBody>
      </p:sp>
      <p:sp>
        <p:nvSpPr>
          <p:cNvPr id="212" name="Google Shape;212;p14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58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14"/>
          <p:cNvSpPr/>
          <p:nvPr/>
        </p:nvSpPr>
        <p:spPr>
          <a:xfrm>
            <a:off x="1587500" y="13970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14"/>
          <p:cNvSpPr/>
          <p:nvPr/>
        </p:nvSpPr>
        <p:spPr>
          <a:xfrm>
            <a:off x="5918200" y="1384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14"/>
          <p:cNvSpPr/>
          <p:nvPr/>
        </p:nvSpPr>
        <p:spPr>
          <a:xfrm>
            <a:off x="1333500" y="2679700"/>
            <a:ext cx="6489700" cy="2159000"/>
          </a:xfrm>
          <a:prstGeom prst="rect">
            <a:avLst/>
          </a:prstGeom>
          <a:solidFill>
            <a:srgbClr val="FFEE6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Shared FS</a:t>
            </a:r>
            <a:endParaRPr/>
          </a:p>
          <a:p>
            <a:pPr marL="0" marR="0" lvl="0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(submit dir)/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	file.sub</a:t>
            </a:r>
            <a:endParaRPr sz="2000" b="0" i="0" u="none" strike="noStrike" cap="non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	input, software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	log, error, output</a:t>
            </a:r>
            <a:endParaRPr sz="2000" b="0" i="0" u="none" strike="noStrike" cap="non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	</a:t>
            </a:r>
            <a:endParaRPr/>
          </a:p>
        </p:txBody>
      </p:sp>
      <p:cxnSp>
        <p:nvCxnSpPr>
          <p:cNvPr id="216" name="Google Shape;216;p14"/>
          <p:cNvCxnSpPr>
            <a:stCxn id="215" idx="0"/>
            <a:endCxn id="213" idx="2"/>
          </p:cNvCxnSpPr>
          <p:nvPr/>
        </p:nvCxnSpPr>
        <p:spPr>
          <a:xfrm rot="10800000">
            <a:off x="2406650" y="2248000"/>
            <a:ext cx="2171700" cy="4317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17" name="Google Shape;217;p14"/>
          <p:cNvCxnSpPr>
            <a:stCxn id="215" idx="0"/>
            <a:endCxn id="214" idx="2"/>
          </p:cNvCxnSpPr>
          <p:nvPr/>
        </p:nvCxnSpPr>
        <p:spPr>
          <a:xfrm rot="10800000" flipH="1">
            <a:off x="4578350" y="2235100"/>
            <a:ext cx="2159100" cy="4446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18" name="Google Shape;218;p14"/>
          <p:cNvSpPr/>
          <p:nvPr/>
        </p:nvSpPr>
        <p:spPr>
          <a:xfrm>
            <a:off x="3124200" y="13716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4"/>
          <p:cNvSpPr/>
          <p:nvPr/>
        </p:nvSpPr>
        <p:spPr>
          <a:xfrm rot="10800000">
            <a:off x="3111500" y="18923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4"/>
          <p:cNvSpPr/>
          <p:nvPr/>
        </p:nvSpPr>
        <p:spPr>
          <a:xfrm>
            <a:off x="3743145" y="1028700"/>
            <a:ext cx="1717855" cy="1701800"/>
          </a:xfrm>
          <a:prstGeom prst="mathMultiply">
            <a:avLst>
              <a:gd name="adj1" fmla="val 1381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14"/>
          <p:cNvSpPr/>
          <p:nvPr/>
        </p:nvSpPr>
        <p:spPr>
          <a:xfrm>
            <a:off x="6070600" y="12446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14"/>
          <p:cNvSpPr/>
          <p:nvPr/>
        </p:nvSpPr>
        <p:spPr>
          <a:xfrm>
            <a:off x="6261100" y="1041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14"/>
          <p:cNvSpPr/>
          <p:nvPr/>
        </p:nvSpPr>
        <p:spPr>
          <a:xfrm>
            <a:off x="6451600" y="876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4210403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5"/>
          <p:cNvSpPr txBox="1"/>
          <p:nvPr/>
        </p:nvSpPr>
        <p:spPr>
          <a:xfrm>
            <a:off x="3746500" y="16764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15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Submit dir within shared FS</a:t>
            </a:r>
            <a:endParaRPr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59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15"/>
          <p:cNvSpPr/>
          <p:nvPr/>
        </p:nvSpPr>
        <p:spPr>
          <a:xfrm>
            <a:off x="1587500" y="13970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15"/>
          <p:cNvSpPr/>
          <p:nvPr/>
        </p:nvSpPr>
        <p:spPr>
          <a:xfrm>
            <a:off x="5918200" y="1384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15"/>
          <p:cNvSpPr/>
          <p:nvPr/>
        </p:nvSpPr>
        <p:spPr>
          <a:xfrm>
            <a:off x="1333500" y="2679700"/>
            <a:ext cx="6489700" cy="2159000"/>
          </a:xfrm>
          <a:prstGeom prst="rect">
            <a:avLst/>
          </a:prstGeom>
          <a:solidFill>
            <a:srgbClr val="FFEE6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Shared FS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(submit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dir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)/</a:t>
            </a:r>
            <a:endParaRPr sz="20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	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file.sub</a:t>
            </a:r>
            <a:endParaRPr sz="20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	input, software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	log, error, output</a:t>
            </a:r>
            <a:endParaRPr sz="20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		</a:t>
            </a:r>
            <a:endParaRPr dirty="0"/>
          </a:p>
        </p:txBody>
      </p:sp>
      <p:cxnSp>
        <p:nvCxnSpPr>
          <p:cNvPr id="234" name="Google Shape;234;p15"/>
          <p:cNvCxnSpPr>
            <a:stCxn id="233" idx="0"/>
            <a:endCxn id="231" idx="2"/>
          </p:cNvCxnSpPr>
          <p:nvPr/>
        </p:nvCxnSpPr>
        <p:spPr>
          <a:xfrm rot="10800000">
            <a:off x="2406650" y="2248000"/>
            <a:ext cx="2171700" cy="4317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35" name="Google Shape;235;p15"/>
          <p:cNvCxnSpPr>
            <a:stCxn id="233" idx="0"/>
            <a:endCxn id="232" idx="2"/>
          </p:cNvCxnSpPr>
          <p:nvPr/>
        </p:nvCxnSpPr>
        <p:spPr>
          <a:xfrm rot="10800000" flipH="1">
            <a:off x="4578350" y="2235100"/>
            <a:ext cx="2159100" cy="4446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36" name="Google Shape;236;p15"/>
          <p:cNvSpPr/>
          <p:nvPr/>
        </p:nvSpPr>
        <p:spPr>
          <a:xfrm>
            <a:off x="3124200" y="13716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15"/>
          <p:cNvSpPr/>
          <p:nvPr/>
        </p:nvSpPr>
        <p:spPr>
          <a:xfrm rot="10800000">
            <a:off x="3111500" y="18923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15"/>
          <p:cNvSpPr/>
          <p:nvPr/>
        </p:nvSpPr>
        <p:spPr>
          <a:xfrm>
            <a:off x="3743145" y="1028700"/>
            <a:ext cx="1717855" cy="1701800"/>
          </a:xfrm>
          <a:prstGeom prst="mathMultiply">
            <a:avLst>
              <a:gd name="adj1" fmla="val 1381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15"/>
          <p:cNvSpPr/>
          <p:nvPr/>
        </p:nvSpPr>
        <p:spPr>
          <a:xfrm>
            <a:off x="5397500" y="2413000"/>
            <a:ext cx="3746500" cy="1384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 file.sub: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should_transfer_files = NO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sng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transfer_input_files =</a:t>
            </a:r>
            <a:endParaRPr/>
          </a:p>
        </p:txBody>
      </p:sp>
      <p:sp>
        <p:nvSpPr>
          <p:cNvPr id="240" name="Google Shape;240;p15"/>
          <p:cNvSpPr/>
          <p:nvPr/>
        </p:nvSpPr>
        <p:spPr>
          <a:xfrm>
            <a:off x="6070600" y="12446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15"/>
          <p:cNvSpPr/>
          <p:nvPr/>
        </p:nvSpPr>
        <p:spPr>
          <a:xfrm>
            <a:off x="6261100" y="1041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15"/>
          <p:cNvSpPr/>
          <p:nvPr/>
        </p:nvSpPr>
        <p:spPr>
          <a:xfrm>
            <a:off x="6451600" y="876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81714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8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What is big large data?</a:t>
            </a:r>
            <a:endParaRPr/>
          </a:p>
        </p:txBody>
      </p:sp>
      <p:sp>
        <p:nvSpPr>
          <p:cNvPr id="233" name="Google Shape;233;p18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139700" algn="l" rtl="0"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 dirty="0"/>
              <a:t>In reality, “big data” is relative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SzPts val="2800"/>
              <a:buChar char="−"/>
            </a:pPr>
            <a:r>
              <a:rPr lang="en-US" dirty="0"/>
              <a:t>What is ‘big’ for </a:t>
            </a:r>
            <a:r>
              <a:rPr lang="en-US" i="1" dirty="0"/>
              <a:t>you</a:t>
            </a:r>
            <a:r>
              <a:rPr lang="en-US" dirty="0"/>
              <a:t>? Why?</a:t>
            </a:r>
            <a:endParaRPr dirty="0"/>
          </a:p>
          <a:p>
            <a:pPr marL="742950" lvl="1" indent="-10795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dirty="0"/>
          </a:p>
        </p:txBody>
      </p:sp>
      <p:sp>
        <p:nvSpPr>
          <p:cNvPr id="234" name="Google Shape;234;p18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5" name="Google Shape;235;p18"/>
          <p:cNvCxnSpPr/>
          <p:nvPr/>
        </p:nvCxnSpPr>
        <p:spPr>
          <a:xfrm>
            <a:off x="3810000" y="571500"/>
            <a:ext cx="850900" cy="1270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97693717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6"/>
          <p:cNvSpPr txBox="1"/>
          <p:nvPr/>
        </p:nvSpPr>
        <p:spPr>
          <a:xfrm>
            <a:off x="3746500" y="16764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16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Separate shared FS</a:t>
            </a:r>
            <a:endParaRPr/>
          </a:p>
        </p:txBody>
      </p:sp>
      <p:sp>
        <p:nvSpPr>
          <p:cNvPr id="249" name="Google Shape;249;p16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60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16"/>
          <p:cNvSpPr/>
          <p:nvPr/>
        </p:nvSpPr>
        <p:spPr>
          <a:xfrm>
            <a:off x="1587500" y="13970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16"/>
          <p:cNvSpPr/>
          <p:nvPr/>
        </p:nvSpPr>
        <p:spPr>
          <a:xfrm>
            <a:off x="5918200" y="1384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16"/>
          <p:cNvSpPr/>
          <p:nvPr/>
        </p:nvSpPr>
        <p:spPr>
          <a:xfrm>
            <a:off x="1333500" y="3822700"/>
            <a:ext cx="6489700" cy="1016000"/>
          </a:xfrm>
          <a:prstGeom prst="rect">
            <a:avLst/>
          </a:prstGeom>
          <a:solidFill>
            <a:srgbClr val="FFEE6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Separate FS</a:t>
            </a:r>
            <a:endParaRPr sz="2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3" name="Google Shape;253;p16"/>
          <p:cNvCxnSpPr>
            <a:stCxn id="252" idx="0"/>
          </p:cNvCxnSpPr>
          <p:nvPr/>
        </p:nvCxnSpPr>
        <p:spPr>
          <a:xfrm rot="10800000">
            <a:off x="3213050" y="2235100"/>
            <a:ext cx="1365300" cy="15876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54" name="Google Shape;254;p16"/>
          <p:cNvCxnSpPr>
            <a:stCxn id="252" idx="0"/>
          </p:cNvCxnSpPr>
          <p:nvPr/>
        </p:nvCxnSpPr>
        <p:spPr>
          <a:xfrm rot="10800000" flipH="1">
            <a:off x="4578350" y="2260600"/>
            <a:ext cx="1339800" cy="15621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55" name="Google Shape;255;p16"/>
          <p:cNvSpPr/>
          <p:nvPr/>
        </p:nvSpPr>
        <p:spPr>
          <a:xfrm>
            <a:off x="3124200" y="13716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16"/>
          <p:cNvSpPr/>
          <p:nvPr/>
        </p:nvSpPr>
        <p:spPr>
          <a:xfrm rot="10800000">
            <a:off x="3111500" y="18923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16"/>
          <p:cNvSpPr/>
          <p:nvPr/>
        </p:nvSpPr>
        <p:spPr>
          <a:xfrm>
            <a:off x="6070600" y="12446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16"/>
          <p:cNvSpPr/>
          <p:nvPr/>
        </p:nvSpPr>
        <p:spPr>
          <a:xfrm>
            <a:off x="6261100" y="1041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16"/>
          <p:cNvSpPr/>
          <p:nvPr/>
        </p:nvSpPr>
        <p:spPr>
          <a:xfrm>
            <a:off x="6451600" y="876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16"/>
          <p:cNvSpPr txBox="1"/>
          <p:nvPr/>
        </p:nvSpPr>
        <p:spPr>
          <a:xfrm>
            <a:off x="1536700" y="2298700"/>
            <a:ext cx="1580706" cy="1366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submit file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dir/ 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  <p:sp>
        <p:nvSpPr>
          <p:cNvPr id="261" name="Google Shape;261;p16"/>
          <p:cNvSpPr txBox="1"/>
          <p:nvPr/>
        </p:nvSpPr>
        <p:spPr>
          <a:xfrm>
            <a:off x="5905500" y="2273300"/>
            <a:ext cx="1580706" cy="1366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input</a:t>
            </a:r>
            <a:endParaRPr/>
          </a:p>
          <a:p>
            <a:pPr marL="0" marR="0" lvl="0" indent="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3084104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7"/>
          <p:cNvSpPr txBox="1"/>
          <p:nvPr/>
        </p:nvSpPr>
        <p:spPr>
          <a:xfrm>
            <a:off x="3746500" y="16764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17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Separate shared FS - Input</a:t>
            </a:r>
            <a:endParaRPr/>
          </a:p>
        </p:txBody>
      </p:sp>
      <p:sp>
        <p:nvSpPr>
          <p:cNvPr id="268" name="Google Shape;268;p17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61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17"/>
          <p:cNvSpPr/>
          <p:nvPr/>
        </p:nvSpPr>
        <p:spPr>
          <a:xfrm>
            <a:off x="1587500" y="13970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17"/>
          <p:cNvSpPr/>
          <p:nvPr/>
        </p:nvSpPr>
        <p:spPr>
          <a:xfrm>
            <a:off x="5918200" y="1384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17"/>
          <p:cNvSpPr/>
          <p:nvPr/>
        </p:nvSpPr>
        <p:spPr>
          <a:xfrm>
            <a:off x="1333500" y="3822700"/>
            <a:ext cx="6489700" cy="1016000"/>
          </a:xfrm>
          <a:prstGeom prst="rect">
            <a:avLst/>
          </a:prstGeom>
          <a:solidFill>
            <a:srgbClr val="FFEE6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Separate FS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/path/to/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lgfile</a:t>
            </a:r>
            <a:endParaRPr sz="20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72" name="Google Shape;272;p17"/>
          <p:cNvCxnSpPr>
            <a:stCxn id="271" idx="0"/>
          </p:cNvCxnSpPr>
          <p:nvPr/>
        </p:nvCxnSpPr>
        <p:spPr>
          <a:xfrm rot="10800000">
            <a:off x="3213050" y="2235100"/>
            <a:ext cx="1365300" cy="15876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73" name="Google Shape;273;p17"/>
          <p:cNvCxnSpPr>
            <a:stCxn id="271" idx="0"/>
          </p:cNvCxnSpPr>
          <p:nvPr/>
        </p:nvCxnSpPr>
        <p:spPr>
          <a:xfrm rot="10800000" flipH="1">
            <a:off x="4578350" y="2260600"/>
            <a:ext cx="1339800" cy="15621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74" name="Google Shape;274;p17"/>
          <p:cNvSpPr/>
          <p:nvPr/>
        </p:nvSpPr>
        <p:spPr>
          <a:xfrm>
            <a:off x="6070600" y="12446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17"/>
          <p:cNvSpPr/>
          <p:nvPr/>
        </p:nvSpPr>
        <p:spPr>
          <a:xfrm>
            <a:off x="6261100" y="1041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17"/>
          <p:cNvSpPr/>
          <p:nvPr/>
        </p:nvSpPr>
        <p:spPr>
          <a:xfrm>
            <a:off x="6451600" y="876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17"/>
          <p:cNvSpPr txBox="1"/>
          <p:nvPr/>
        </p:nvSpPr>
        <p:spPr>
          <a:xfrm>
            <a:off x="292100" y="2603500"/>
            <a:ext cx="1968500" cy="1200328"/>
          </a:xfrm>
          <a:prstGeom prst="rect">
            <a:avLst/>
          </a:prstGeom>
          <a:noFill/>
          <a:ln w="9525" cap="flat" cmpd="sng">
            <a:solidFill>
              <a:srgbClr val="010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100FE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100FE"/>
                </a:solidFill>
                <a:latin typeface="Arial"/>
                <a:ea typeface="Arial"/>
                <a:cs typeface="Arial"/>
                <a:sym typeface="Arial"/>
              </a:rPr>
              <a:t>1.Place compressed input into FS</a:t>
            </a:r>
            <a:endParaRPr/>
          </a:p>
        </p:txBody>
      </p:sp>
      <p:sp>
        <p:nvSpPr>
          <p:cNvPr id="278" name="Google Shape;278;p17"/>
          <p:cNvSpPr/>
          <p:nvPr/>
        </p:nvSpPr>
        <p:spPr>
          <a:xfrm>
            <a:off x="4775200" y="4141025"/>
            <a:ext cx="1193800" cy="520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lgfile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17"/>
          <p:cNvSpPr/>
          <p:nvPr/>
        </p:nvSpPr>
        <p:spPr>
          <a:xfrm rot="2737907">
            <a:off x="1079500" y="2743200"/>
            <a:ext cx="2197100" cy="5588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C1AC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17"/>
          <p:cNvSpPr txBox="1"/>
          <p:nvPr/>
        </p:nvSpPr>
        <p:spPr>
          <a:xfrm>
            <a:off x="5905500" y="2273300"/>
            <a:ext cx="158070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0459416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18"/>
          <p:cNvSpPr txBox="1"/>
          <p:nvPr/>
        </p:nvSpPr>
        <p:spPr>
          <a:xfrm>
            <a:off x="3746500" y="16764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18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Separate shared FS - Input</a:t>
            </a:r>
            <a:endParaRPr/>
          </a:p>
        </p:txBody>
      </p:sp>
      <p:sp>
        <p:nvSpPr>
          <p:cNvPr id="287" name="Google Shape;287;p18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62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18"/>
          <p:cNvSpPr/>
          <p:nvPr/>
        </p:nvSpPr>
        <p:spPr>
          <a:xfrm>
            <a:off x="1587500" y="13970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18"/>
          <p:cNvSpPr/>
          <p:nvPr/>
        </p:nvSpPr>
        <p:spPr>
          <a:xfrm>
            <a:off x="5918200" y="1384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18"/>
          <p:cNvSpPr/>
          <p:nvPr/>
        </p:nvSpPr>
        <p:spPr>
          <a:xfrm>
            <a:off x="1333500" y="3822700"/>
            <a:ext cx="6489700" cy="1016000"/>
          </a:xfrm>
          <a:prstGeom prst="rect">
            <a:avLst/>
          </a:prstGeom>
          <a:solidFill>
            <a:srgbClr val="FFEE6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Separate FS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/path/to/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lgfile</a:t>
            </a:r>
            <a:endParaRPr sz="20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91" name="Google Shape;291;p18"/>
          <p:cNvCxnSpPr>
            <a:stCxn id="290" idx="0"/>
          </p:cNvCxnSpPr>
          <p:nvPr/>
        </p:nvCxnSpPr>
        <p:spPr>
          <a:xfrm rot="10800000">
            <a:off x="3213050" y="2235100"/>
            <a:ext cx="1365300" cy="15876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92" name="Google Shape;292;p18"/>
          <p:cNvCxnSpPr>
            <a:stCxn id="290" idx="0"/>
          </p:cNvCxnSpPr>
          <p:nvPr/>
        </p:nvCxnSpPr>
        <p:spPr>
          <a:xfrm rot="10800000" flipH="1">
            <a:off x="4578350" y="2260600"/>
            <a:ext cx="1339800" cy="15621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93" name="Google Shape;293;p18"/>
          <p:cNvSpPr/>
          <p:nvPr/>
        </p:nvSpPr>
        <p:spPr>
          <a:xfrm>
            <a:off x="6070600" y="12446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18"/>
          <p:cNvSpPr/>
          <p:nvPr/>
        </p:nvSpPr>
        <p:spPr>
          <a:xfrm>
            <a:off x="6261100" y="1041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18"/>
          <p:cNvSpPr/>
          <p:nvPr/>
        </p:nvSpPr>
        <p:spPr>
          <a:xfrm>
            <a:off x="6451600" y="876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18"/>
          <p:cNvSpPr/>
          <p:nvPr/>
        </p:nvSpPr>
        <p:spPr>
          <a:xfrm>
            <a:off x="4775200" y="4141025"/>
            <a:ext cx="1193800" cy="520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lgfile</a:t>
            </a: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18"/>
          <p:cNvSpPr/>
          <p:nvPr/>
        </p:nvSpPr>
        <p:spPr>
          <a:xfrm rot="-2906194">
            <a:off x="5699953" y="3049929"/>
            <a:ext cx="1682740" cy="5588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C1AC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18"/>
          <p:cNvSpPr/>
          <p:nvPr/>
        </p:nvSpPr>
        <p:spPr>
          <a:xfrm>
            <a:off x="7391400" y="2260600"/>
            <a:ext cx="1193800" cy="520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lgfile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18"/>
          <p:cNvSpPr/>
          <p:nvPr/>
        </p:nvSpPr>
        <p:spPr>
          <a:xfrm>
            <a:off x="3124200" y="13716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18"/>
          <p:cNvSpPr txBox="1"/>
          <p:nvPr/>
        </p:nvSpPr>
        <p:spPr>
          <a:xfrm>
            <a:off x="5905500" y="2273300"/>
            <a:ext cx="158070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</p:txBody>
      </p:sp>
      <p:sp>
        <p:nvSpPr>
          <p:cNvPr id="301" name="Google Shape;301;p18"/>
          <p:cNvSpPr txBox="1"/>
          <p:nvPr/>
        </p:nvSpPr>
        <p:spPr>
          <a:xfrm>
            <a:off x="6908800" y="3213100"/>
            <a:ext cx="2235200" cy="1569660"/>
          </a:xfrm>
          <a:prstGeom prst="rect">
            <a:avLst/>
          </a:prstGeom>
          <a:solidFill>
            <a:schemeClr val="lt1"/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100FE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100FE"/>
                </a:solidFill>
                <a:latin typeface="Arial"/>
                <a:ea typeface="Arial"/>
                <a:cs typeface="Arial"/>
                <a:sym typeface="Arial"/>
              </a:rPr>
              <a:t>2. Executable copies and </a:t>
            </a:r>
            <a:r>
              <a:rPr lang="en-US" sz="2400" b="0" i="0" u="none" strike="noStrike" cap="none" dirty="0" err="1">
                <a:solidFill>
                  <a:srgbClr val="0100FE"/>
                </a:solidFill>
                <a:latin typeface="Arial"/>
                <a:ea typeface="Arial"/>
                <a:cs typeface="Arial"/>
                <a:sym typeface="Arial"/>
              </a:rPr>
              <a:t>decompressesthe</a:t>
            </a:r>
            <a:r>
              <a:rPr lang="en-US" sz="2400" b="0" i="0" u="none" strike="noStrike" cap="none" dirty="0">
                <a:solidFill>
                  <a:srgbClr val="0100FE"/>
                </a:solidFill>
                <a:latin typeface="Arial"/>
                <a:ea typeface="Arial"/>
                <a:cs typeface="Arial"/>
                <a:sym typeface="Arial"/>
              </a:rPr>
              <a:t> file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1378359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9"/>
          <p:cNvSpPr txBox="1"/>
          <p:nvPr/>
        </p:nvSpPr>
        <p:spPr>
          <a:xfrm>
            <a:off x="3746500" y="16764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19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Separate shared FS - </a:t>
            </a:r>
            <a:r>
              <a:rPr lang="en-US" dirty="0"/>
              <a:t>In</a:t>
            </a: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put</a:t>
            </a:r>
            <a:endParaRPr dirty="0"/>
          </a:p>
        </p:txBody>
      </p:sp>
      <p:sp>
        <p:nvSpPr>
          <p:cNvPr id="309" name="Google Shape;309;p19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63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19"/>
          <p:cNvSpPr/>
          <p:nvPr/>
        </p:nvSpPr>
        <p:spPr>
          <a:xfrm>
            <a:off x="1587500" y="13970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19"/>
          <p:cNvSpPr/>
          <p:nvPr/>
        </p:nvSpPr>
        <p:spPr>
          <a:xfrm>
            <a:off x="5918200" y="1384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19"/>
          <p:cNvSpPr/>
          <p:nvPr/>
        </p:nvSpPr>
        <p:spPr>
          <a:xfrm>
            <a:off x="1333500" y="3822700"/>
            <a:ext cx="6489700" cy="1016000"/>
          </a:xfrm>
          <a:prstGeom prst="rect">
            <a:avLst/>
          </a:prstGeom>
          <a:solidFill>
            <a:srgbClr val="FFEE6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Separate FS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/path/to/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lgfile</a:t>
            </a:r>
            <a:endParaRPr sz="20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13" name="Google Shape;313;p19"/>
          <p:cNvCxnSpPr>
            <a:stCxn id="312" idx="0"/>
          </p:cNvCxnSpPr>
          <p:nvPr/>
        </p:nvCxnSpPr>
        <p:spPr>
          <a:xfrm rot="10800000">
            <a:off x="3213050" y="2235100"/>
            <a:ext cx="1365300" cy="15876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14" name="Google Shape;314;p19"/>
          <p:cNvCxnSpPr>
            <a:stCxn id="312" idx="0"/>
          </p:cNvCxnSpPr>
          <p:nvPr/>
        </p:nvCxnSpPr>
        <p:spPr>
          <a:xfrm rot="10800000" flipH="1">
            <a:off x="4578350" y="2260600"/>
            <a:ext cx="1339800" cy="15621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315" name="Google Shape;315;p19"/>
          <p:cNvSpPr/>
          <p:nvPr/>
        </p:nvSpPr>
        <p:spPr>
          <a:xfrm>
            <a:off x="6070600" y="12446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19"/>
          <p:cNvSpPr/>
          <p:nvPr/>
        </p:nvSpPr>
        <p:spPr>
          <a:xfrm>
            <a:off x="6261100" y="1041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19"/>
          <p:cNvSpPr/>
          <p:nvPr/>
        </p:nvSpPr>
        <p:spPr>
          <a:xfrm>
            <a:off x="6451600" y="876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19"/>
          <p:cNvSpPr/>
          <p:nvPr/>
        </p:nvSpPr>
        <p:spPr>
          <a:xfrm>
            <a:off x="4775200" y="4141025"/>
            <a:ext cx="1193800" cy="520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lgfile</a:t>
            </a: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19"/>
          <p:cNvSpPr/>
          <p:nvPr/>
        </p:nvSpPr>
        <p:spPr>
          <a:xfrm rot="10800000">
            <a:off x="3111500" y="18923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19"/>
          <p:cNvSpPr txBox="1"/>
          <p:nvPr/>
        </p:nvSpPr>
        <p:spPr>
          <a:xfrm>
            <a:off x="5905500" y="2273300"/>
            <a:ext cx="158070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</p:txBody>
      </p:sp>
      <p:sp>
        <p:nvSpPr>
          <p:cNvPr id="321" name="Google Shape;321;p19"/>
          <p:cNvSpPr txBox="1"/>
          <p:nvPr/>
        </p:nvSpPr>
        <p:spPr>
          <a:xfrm>
            <a:off x="6299200" y="2959100"/>
            <a:ext cx="2595418" cy="1569620"/>
          </a:xfrm>
          <a:prstGeom prst="rect">
            <a:avLst/>
          </a:prstGeom>
          <a:solidFill>
            <a:schemeClr val="lt1"/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100FE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100FE"/>
                </a:solidFill>
                <a:latin typeface="Arial"/>
                <a:ea typeface="Arial"/>
                <a:cs typeface="Arial"/>
                <a:sym typeface="Arial"/>
              </a:rPr>
              <a:t>3. Executable must remove the file in the exec </a:t>
            </a:r>
            <a:r>
              <a:rPr lang="en-US" sz="2400" b="0" i="0" u="none" strike="noStrike" cap="none" dirty="0" err="1">
                <a:solidFill>
                  <a:srgbClr val="0100FE"/>
                </a:solidFill>
                <a:latin typeface="Arial"/>
                <a:ea typeface="Arial"/>
                <a:cs typeface="Arial"/>
                <a:sym typeface="Arial"/>
              </a:rPr>
              <a:t>dir</a:t>
            </a:r>
            <a:r>
              <a:rPr lang="en-US" sz="2400" b="0" i="0" u="none" strike="noStrike" cap="none" dirty="0">
                <a:solidFill>
                  <a:srgbClr val="0100FE"/>
                </a:solidFill>
                <a:latin typeface="Arial"/>
                <a:ea typeface="Arial"/>
                <a:cs typeface="Arial"/>
                <a:sym typeface="Arial"/>
              </a:rPr>
              <a:t> after use</a:t>
            </a:r>
            <a:endParaRPr dirty="0"/>
          </a:p>
        </p:txBody>
      </p:sp>
      <p:sp>
        <p:nvSpPr>
          <p:cNvPr id="322" name="Google Shape;322;p19"/>
          <p:cNvSpPr/>
          <p:nvPr/>
        </p:nvSpPr>
        <p:spPr>
          <a:xfrm>
            <a:off x="7289800" y="2286000"/>
            <a:ext cx="939800" cy="444500"/>
          </a:xfrm>
          <a:prstGeom prst="mathMultiply">
            <a:avLst>
              <a:gd name="adj1" fmla="val 23520"/>
            </a:avLst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889129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0"/>
          <p:cNvSpPr txBox="1"/>
          <p:nvPr/>
        </p:nvSpPr>
        <p:spPr>
          <a:xfrm>
            <a:off x="3746500" y="16764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20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Separate shared FS - Output</a:t>
            </a:r>
            <a:endParaRPr/>
          </a:p>
        </p:txBody>
      </p:sp>
      <p:sp>
        <p:nvSpPr>
          <p:cNvPr id="330" name="Google Shape;330;p20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64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0"/>
          <p:cNvSpPr/>
          <p:nvPr/>
        </p:nvSpPr>
        <p:spPr>
          <a:xfrm>
            <a:off x="1587500" y="13970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20"/>
          <p:cNvSpPr/>
          <p:nvPr/>
        </p:nvSpPr>
        <p:spPr>
          <a:xfrm>
            <a:off x="5918200" y="1384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20"/>
          <p:cNvSpPr/>
          <p:nvPr/>
        </p:nvSpPr>
        <p:spPr>
          <a:xfrm>
            <a:off x="1333500" y="3822700"/>
            <a:ext cx="6489700" cy="1016000"/>
          </a:xfrm>
          <a:prstGeom prst="rect">
            <a:avLst/>
          </a:prstGeom>
          <a:solidFill>
            <a:srgbClr val="FFEE6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Separate FS</a:t>
            </a:r>
            <a:endParaRPr dirty="0"/>
          </a:p>
        </p:txBody>
      </p:sp>
      <p:cxnSp>
        <p:nvCxnSpPr>
          <p:cNvPr id="334" name="Google Shape;334;p20"/>
          <p:cNvCxnSpPr>
            <a:stCxn id="333" idx="0"/>
          </p:cNvCxnSpPr>
          <p:nvPr/>
        </p:nvCxnSpPr>
        <p:spPr>
          <a:xfrm rot="10800000">
            <a:off x="3213050" y="2235100"/>
            <a:ext cx="1365300" cy="15876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35" name="Google Shape;335;p20"/>
          <p:cNvCxnSpPr>
            <a:stCxn id="333" idx="0"/>
          </p:cNvCxnSpPr>
          <p:nvPr/>
        </p:nvCxnSpPr>
        <p:spPr>
          <a:xfrm rot="10800000" flipH="1">
            <a:off x="4578350" y="2260600"/>
            <a:ext cx="1339800" cy="15621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336" name="Google Shape;336;p20"/>
          <p:cNvSpPr/>
          <p:nvPr/>
        </p:nvSpPr>
        <p:spPr>
          <a:xfrm>
            <a:off x="6070600" y="12446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20"/>
          <p:cNvSpPr/>
          <p:nvPr/>
        </p:nvSpPr>
        <p:spPr>
          <a:xfrm>
            <a:off x="6261100" y="1041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20"/>
          <p:cNvSpPr/>
          <p:nvPr/>
        </p:nvSpPr>
        <p:spPr>
          <a:xfrm>
            <a:off x="6451600" y="876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20"/>
          <p:cNvSpPr/>
          <p:nvPr/>
        </p:nvSpPr>
        <p:spPr>
          <a:xfrm>
            <a:off x="7391400" y="2260600"/>
            <a:ext cx="1193800" cy="520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lgfile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20"/>
          <p:cNvSpPr/>
          <p:nvPr/>
        </p:nvSpPr>
        <p:spPr>
          <a:xfrm>
            <a:off x="3124200" y="13716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20"/>
          <p:cNvSpPr txBox="1"/>
          <p:nvPr/>
        </p:nvSpPr>
        <p:spPr>
          <a:xfrm>
            <a:off x="5905500" y="2273300"/>
            <a:ext cx="158070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</p:txBody>
      </p:sp>
      <p:sp>
        <p:nvSpPr>
          <p:cNvPr id="342" name="Google Shape;342;p20"/>
          <p:cNvSpPr txBox="1"/>
          <p:nvPr/>
        </p:nvSpPr>
        <p:spPr>
          <a:xfrm>
            <a:off x="5740400" y="2880752"/>
            <a:ext cx="2984500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100FE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100FE"/>
                </a:solidFill>
                <a:latin typeface="Arial"/>
                <a:ea typeface="Arial"/>
                <a:cs typeface="Arial"/>
                <a:sym typeface="Arial"/>
              </a:rPr>
              <a:t>1.Executable creates and compresses the output file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960480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1"/>
          <p:cNvSpPr txBox="1"/>
          <p:nvPr/>
        </p:nvSpPr>
        <p:spPr>
          <a:xfrm>
            <a:off x="3746500" y="16764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21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Separate shared FS - Output</a:t>
            </a:r>
            <a:endParaRPr/>
          </a:p>
        </p:txBody>
      </p:sp>
      <p:sp>
        <p:nvSpPr>
          <p:cNvPr id="350" name="Google Shape;350;p21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65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21"/>
          <p:cNvSpPr/>
          <p:nvPr/>
        </p:nvSpPr>
        <p:spPr>
          <a:xfrm>
            <a:off x="1587500" y="13970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21"/>
          <p:cNvSpPr/>
          <p:nvPr/>
        </p:nvSpPr>
        <p:spPr>
          <a:xfrm>
            <a:off x="5918200" y="1384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21"/>
          <p:cNvSpPr/>
          <p:nvPr/>
        </p:nvSpPr>
        <p:spPr>
          <a:xfrm>
            <a:off x="1333500" y="3822700"/>
            <a:ext cx="6489700" cy="1016000"/>
          </a:xfrm>
          <a:prstGeom prst="rect">
            <a:avLst/>
          </a:prstGeom>
          <a:solidFill>
            <a:srgbClr val="FFEE6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Separate FS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/path/to/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lgfile</a:t>
            </a:r>
            <a:endParaRPr sz="20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54" name="Google Shape;354;p21"/>
          <p:cNvCxnSpPr>
            <a:stCxn id="353" idx="0"/>
          </p:cNvCxnSpPr>
          <p:nvPr/>
        </p:nvCxnSpPr>
        <p:spPr>
          <a:xfrm rot="10800000">
            <a:off x="3213050" y="2235100"/>
            <a:ext cx="1365300" cy="15876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55" name="Google Shape;355;p21"/>
          <p:cNvCxnSpPr>
            <a:stCxn id="353" idx="0"/>
          </p:cNvCxnSpPr>
          <p:nvPr/>
        </p:nvCxnSpPr>
        <p:spPr>
          <a:xfrm rot="10800000" flipH="1">
            <a:off x="4578350" y="2260600"/>
            <a:ext cx="1339800" cy="15621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356" name="Google Shape;356;p21"/>
          <p:cNvSpPr/>
          <p:nvPr/>
        </p:nvSpPr>
        <p:spPr>
          <a:xfrm>
            <a:off x="6070600" y="12446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21"/>
          <p:cNvSpPr/>
          <p:nvPr/>
        </p:nvSpPr>
        <p:spPr>
          <a:xfrm>
            <a:off x="6261100" y="1041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21"/>
          <p:cNvSpPr/>
          <p:nvPr/>
        </p:nvSpPr>
        <p:spPr>
          <a:xfrm>
            <a:off x="6451600" y="876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21"/>
          <p:cNvSpPr/>
          <p:nvPr/>
        </p:nvSpPr>
        <p:spPr>
          <a:xfrm>
            <a:off x="4775200" y="4129150"/>
            <a:ext cx="1193800" cy="520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lgfile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21"/>
          <p:cNvSpPr/>
          <p:nvPr/>
        </p:nvSpPr>
        <p:spPr>
          <a:xfrm rot="7785087">
            <a:off x="5699953" y="3049929"/>
            <a:ext cx="1682740" cy="5588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C1AC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21"/>
          <p:cNvSpPr/>
          <p:nvPr/>
        </p:nvSpPr>
        <p:spPr>
          <a:xfrm>
            <a:off x="7391400" y="2260600"/>
            <a:ext cx="1193800" cy="520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lgfile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21"/>
          <p:cNvSpPr txBox="1"/>
          <p:nvPr/>
        </p:nvSpPr>
        <p:spPr>
          <a:xfrm>
            <a:off x="5905500" y="2273300"/>
            <a:ext cx="158070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</p:txBody>
      </p:sp>
      <p:sp>
        <p:nvSpPr>
          <p:cNvPr id="363" name="Google Shape;363;p21"/>
          <p:cNvSpPr txBox="1"/>
          <p:nvPr/>
        </p:nvSpPr>
        <p:spPr>
          <a:xfrm>
            <a:off x="6705600" y="3251200"/>
            <a:ext cx="2438400" cy="830997"/>
          </a:xfrm>
          <a:prstGeom prst="rect">
            <a:avLst/>
          </a:prstGeom>
          <a:solidFill>
            <a:schemeClr val="bg1"/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100FE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100FE"/>
                </a:solidFill>
                <a:latin typeface="Arial"/>
                <a:ea typeface="Arial"/>
                <a:cs typeface="Arial"/>
                <a:sym typeface="Arial"/>
              </a:rPr>
              <a:t>2. Executable copies the file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975966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2"/>
          <p:cNvSpPr txBox="1"/>
          <p:nvPr/>
        </p:nvSpPr>
        <p:spPr>
          <a:xfrm>
            <a:off x="3746500" y="16764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22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Separate shared FS - Output</a:t>
            </a:r>
            <a:endParaRPr/>
          </a:p>
        </p:txBody>
      </p:sp>
      <p:sp>
        <p:nvSpPr>
          <p:cNvPr id="371" name="Google Shape;371;p22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66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22"/>
          <p:cNvSpPr/>
          <p:nvPr/>
        </p:nvSpPr>
        <p:spPr>
          <a:xfrm>
            <a:off x="1587500" y="13970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22"/>
          <p:cNvSpPr/>
          <p:nvPr/>
        </p:nvSpPr>
        <p:spPr>
          <a:xfrm>
            <a:off x="5918200" y="1384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22"/>
          <p:cNvSpPr/>
          <p:nvPr/>
        </p:nvSpPr>
        <p:spPr>
          <a:xfrm>
            <a:off x="1333500" y="3822700"/>
            <a:ext cx="6489700" cy="1016000"/>
          </a:xfrm>
          <a:prstGeom prst="rect">
            <a:avLst/>
          </a:prstGeom>
          <a:solidFill>
            <a:srgbClr val="FFEE6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Separate FS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/path/to/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lgfile</a:t>
            </a:r>
            <a:endParaRPr sz="20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75" name="Google Shape;375;p22"/>
          <p:cNvCxnSpPr>
            <a:stCxn id="374" idx="0"/>
          </p:cNvCxnSpPr>
          <p:nvPr/>
        </p:nvCxnSpPr>
        <p:spPr>
          <a:xfrm rot="10800000">
            <a:off x="3213050" y="2235100"/>
            <a:ext cx="1365300" cy="15876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76" name="Google Shape;376;p22"/>
          <p:cNvCxnSpPr>
            <a:stCxn id="374" idx="0"/>
          </p:cNvCxnSpPr>
          <p:nvPr/>
        </p:nvCxnSpPr>
        <p:spPr>
          <a:xfrm rot="10800000" flipH="1">
            <a:off x="4578350" y="2260600"/>
            <a:ext cx="1339800" cy="15621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377" name="Google Shape;377;p22"/>
          <p:cNvSpPr/>
          <p:nvPr/>
        </p:nvSpPr>
        <p:spPr>
          <a:xfrm>
            <a:off x="6070600" y="12446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22"/>
          <p:cNvSpPr/>
          <p:nvPr/>
        </p:nvSpPr>
        <p:spPr>
          <a:xfrm>
            <a:off x="6261100" y="1041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22"/>
          <p:cNvSpPr/>
          <p:nvPr/>
        </p:nvSpPr>
        <p:spPr>
          <a:xfrm>
            <a:off x="6451600" y="876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22"/>
          <p:cNvSpPr/>
          <p:nvPr/>
        </p:nvSpPr>
        <p:spPr>
          <a:xfrm>
            <a:off x="4775200" y="4141025"/>
            <a:ext cx="1193800" cy="520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lgfile</a:t>
            </a: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22"/>
          <p:cNvSpPr/>
          <p:nvPr/>
        </p:nvSpPr>
        <p:spPr>
          <a:xfrm rot="10800000">
            <a:off x="3111500" y="18923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22"/>
          <p:cNvSpPr txBox="1"/>
          <p:nvPr/>
        </p:nvSpPr>
        <p:spPr>
          <a:xfrm>
            <a:off x="5905500" y="2273300"/>
            <a:ext cx="158070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</p:txBody>
      </p:sp>
      <p:sp>
        <p:nvSpPr>
          <p:cNvPr id="383" name="Google Shape;383;p22"/>
          <p:cNvSpPr txBox="1"/>
          <p:nvPr/>
        </p:nvSpPr>
        <p:spPr>
          <a:xfrm>
            <a:off x="6299200" y="2959100"/>
            <a:ext cx="2438400" cy="120032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100FE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rgbClr val="0100FE"/>
                </a:solidFill>
                <a:latin typeface="Arial"/>
                <a:ea typeface="Arial"/>
                <a:cs typeface="Arial"/>
                <a:sym typeface="Arial"/>
              </a:rPr>
              <a:t>3. Executable removes the file in the exec dir</a:t>
            </a:r>
            <a:endParaRPr sz="2400" b="0" i="0" u="none" strike="noStrike" cap="none">
              <a:solidFill>
                <a:srgbClr val="0100F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22"/>
          <p:cNvSpPr/>
          <p:nvPr/>
        </p:nvSpPr>
        <p:spPr>
          <a:xfrm>
            <a:off x="7289800" y="2286000"/>
            <a:ext cx="939800" cy="444500"/>
          </a:xfrm>
          <a:prstGeom prst="mathMultiply">
            <a:avLst>
              <a:gd name="adj1" fmla="val 23520"/>
            </a:avLst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0345268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3"/>
          <p:cNvSpPr txBox="1"/>
          <p:nvPr/>
        </p:nvSpPr>
        <p:spPr>
          <a:xfrm>
            <a:off x="3746500" y="1676400"/>
            <a:ext cx="1688984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95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950000"/>
                </a:solidFill>
                <a:latin typeface="Arial"/>
                <a:ea typeface="Arial"/>
                <a:cs typeface="Arial"/>
                <a:sym typeface="Arial"/>
              </a:rPr>
              <a:t>HTCondor</a:t>
            </a:r>
            <a:endParaRPr sz="2400" b="1" i="0" u="none" strike="noStrike" cap="none">
              <a:solidFill>
                <a:srgbClr val="95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23"/>
          <p:cNvSpPr txBox="1">
            <a:spLocks noGrp="1"/>
          </p:cNvSpPr>
          <p:nvPr>
            <p:ph type="title"/>
          </p:nvPr>
        </p:nvSpPr>
        <p:spPr>
          <a:xfrm>
            <a:off x="1228724" y="85725"/>
            <a:ext cx="72548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At UW-Madison (Ex. 3.1-3.2)</a:t>
            </a:r>
            <a:endParaRPr dirty="0"/>
          </a:p>
        </p:txBody>
      </p:sp>
      <p:sp>
        <p:nvSpPr>
          <p:cNvPr id="392" name="Google Shape;392;p23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67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23"/>
          <p:cNvSpPr/>
          <p:nvPr/>
        </p:nvSpPr>
        <p:spPr>
          <a:xfrm>
            <a:off x="1587500" y="1397000"/>
            <a:ext cx="1638300" cy="850900"/>
          </a:xfrm>
          <a:prstGeom prst="rect">
            <a:avLst/>
          </a:prstGeom>
          <a:solidFill>
            <a:srgbClr val="48964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submit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23"/>
          <p:cNvSpPr/>
          <p:nvPr/>
        </p:nvSpPr>
        <p:spPr>
          <a:xfrm>
            <a:off x="5918200" y="1384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23"/>
          <p:cNvSpPr/>
          <p:nvPr/>
        </p:nvSpPr>
        <p:spPr>
          <a:xfrm>
            <a:off x="1333500" y="3822700"/>
            <a:ext cx="6489700" cy="1016000"/>
          </a:xfrm>
          <a:prstGeom prst="rect">
            <a:avLst/>
          </a:prstGeom>
          <a:solidFill>
            <a:srgbClr val="FFEE66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Separate FS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nsolas"/>
              <a:buNone/>
            </a:pPr>
            <a:r>
              <a:rPr lang="en-US" sz="20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2000" b="1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mnt</a:t>
            </a:r>
            <a:r>
              <a:rPr lang="en-US" sz="20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2000" b="1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gluster</a:t>
            </a:r>
            <a:r>
              <a:rPr lang="en-US" sz="20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2000" b="1" i="0" u="sng" strike="noStrike" cap="none" dirty="0">
                <a:solidFill>
                  <a:schemeClr val="accent1"/>
                </a:solidFill>
                <a:latin typeface="Consolas"/>
                <a:ea typeface="Consolas"/>
                <a:cs typeface="Consolas"/>
                <a:sym typeface="Consolas"/>
              </a:rPr>
              <a:t>user</a:t>
            </a:r>
            <a:r>
              <a:rPr lang="en-US" sz="2000" b="1" i="0" u="none" strike="noStrike" cap="none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2000" b="1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lgfile</a:t>
            </a:r>
            <a:endParaRPr sz="2000" b="1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96" name="Google Shape;396;p23"/>
          <p:cNvCxnSpPr>
            <a:stCxn id="395" idx="0"/>
          </p:cNvCxnSpPr>
          <p:nvPr/>
        </p:nvCxnSpPr>
        <p:spPr>
          <a:xfrm rot="10800000">
            <a:off x="3213050" y="2235100"/>
            <a:ext cx="1365300" cy="15876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397" name="Google Shape;397;p23"/>
          <p:cNvCxnSpPr>
            <a:stCxn id="395" idx="0"/>
          </p:cNvCxnSpPr>
          <p:nvPr/>
        </p:nvCxnSpPr>
        <p:spPr>
          <a:xfrm rot="10800000" flipH="1">
            <a:off x="4578350" y="2260600"/>
            <a:ext cx="1339800" cy="1562100"/>
          </a:xfrm>
          <a:prstGeom prst="straightConnector1">
            <a:avLst/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398" name="Google Shape;398;p23"/>
          <p:cNvSpPr/>
          <p:nvPr/>
        </p:nvSpPr>
        <p:spPr>
          <a:xfrm>
            <a:off x="6070600" y="12446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23"/>
          <p:cNvSpPr/>
          <p:nvPr/>
        </p:nvSpPr>
        <p:spPr>
          <a:xfrm>
            <a:off x="6261100" y="10414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23"/>
          <p:cNvSpPr/>
          <p:nvPr/>
        </p:nvSpPr>
        <p:spPr>
          <a:xfrm>
            <a:off x="6451600" y="876300"/>
            <a:ext cx="1638300" cy="8509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exec  server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23"/>
          <p:cNvSpPr/>
          <p:nvPr/>
        </p:nvSpPr>
        <p:spPr>
          <a:xfrm>
            <a:off x="5384800" y="4165600"/>
            <a:ext cx="1193800" cy="520700"/>
          </a:xfrm>
          <a:prstGeom prst="ellipse">
            <a:avLst/>
          </a:prstGeom>
          <a:solidFill>
            <a:srgbClr val="FF66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lgfile</a:t>
            </a: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23"/>
          <p:cNvSpPr/>
          <p:nvPr/>
        </p:nvSpPr>
        <p:spPr>
          <a:xfrm rot="7785087">
            <a:off x="5699953" y="3049929"/>
            <a:ext cx="1682740" cy="5588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C1AC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23"/>
          <p:cNvSpPr/>
          <p:nvPr/>
        </p:nvSpPr>
        <p:spPr>
          <a:xfrm>
            <a:off x="3124200" y="13716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23"/>
          <p:cNvSpPr/>
          <p:nvPr/>
        </p:nvSpPr>
        <p:spPr>
          <a:xfrm rot="10800000">
            <a:off x="3111500" y="1892301"/>
            <a:ext cx="2933700" cy="52070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23"/>
          <p:cNvSpPr txBox="1"/>
          <p:nvPr/>
        </p:nvSpPr>
        <p:spPr>
          <a:xfrm>
            <a:off x="5905500" y="2273300"/>
            <a:ext cx="158070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(exec dir)/</a:t>
            </a:r>
            <a:endParaRPr/>
          </a:p>
        </p:txBody>
      </p:sp>
      <p:sp>
        <p:nvSpPr>
          <p:cNvPr id="406" name="Google Shape;406;p23"/>
          <p:cNvSpPr/>
          <p:nvPr/>
        </p:nvSpPr>
        <p:spPr>
          <a:xfrm rot="2737907">
            <a:off x="1308100" y="2933700"/>
            <a:ext cx="2197100" cy="5588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1C1AC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23"/>
          <p:cNvSpPr txBox="1"/>
          <p:nvPr/>
        </p:nvSpPr>
        <p:spPr>
          <a:xfrm>
            <a:off x="152400" y="1016000"/>
            <a:ext cx="259600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nsolas"/>
              <a:buNone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learn.chtc.wisc.edu</a:t>
            </a:r>
            <a:endParaRPr sz="1800" b="0" i="0" u="none" strike="noStrike" cap="none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630007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69469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Helvetica Neue"/>
                <a:ea typeface="Helvetica Neue"/>
                <a:cs typeface="Helvetica Neue"/>
                <a:sym typeface="Helvetica Neue"/>
              </a:rPr>
              <a:t>What is big large data?</a:t>
            </a:r>
            <a:endParaRPr dirty="0"/>
          </a:p>
        </p:txBody>
      </p:sp>
      <p:sp>
        <p:nvSpPr>
          <p:cNvPr id="241" name="Google Shape;241;p19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139700" algn="l" rtl="0"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dirty="0"/>
          </a:p>
          <a:p>
            <a:pPr marL="342900" lvl="0">
              <a:spcBef>
                <a:spcPts val="640"/>
              </a:spcBef>
              <a:buSzPts val="3200"/>
            </a:pPr>
            <a:r>
              <a:rPr lang="en-US" dirty="0"/>
              <a:t>In reality, “big data” is relative</a:t>
            </a:r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SzPts val="2800"/>
              <a:buChar char="−"/>
            </a:pPr>
            <a:r>
              <a:rPr lang="en-US" dirty="0"/>
              <a:t>What is ‘big’ for </a:t>
            </a:r>
            <a:r>
              <a:rPr lang="en-US" i="1" dirty="0"/>
              <a:t>you</a:t>
            </a:r>
            <a:r>
              <a:rPr lang="en-US" dirty="0"/>
              <a:t>? Why?</a:t>
            </a:r>
            <a:endParaRPr dirty="0"/>
          </a:p>
          <a:p>
            <a:pPr marL="742950" lvl="1" indent="-107950" algn="l" rtl="0">
              <a:spcBef>
                <a:spcPts val="560"/>
              </a:spcBef>
              <a:spcAft>
                <a:spcPts val="0"/>
              </a:spcAft>
              <a:buSzPts val="2800"/>
              <a:buNone/>
            </a:pP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 dirty="0"/>
              <a:t>Volume, velocity, variety!</a:t>
            </a:r>
            <a:endParaRPr dirty="0"/>
          </a:p>
          <a:p>
            <a:pPr marL="742950" lvl="1" indent="-285750" algn="l" rtl="0">
              <a:spcBef>
                <a:spcPts val="560"/>
              </a:spcBef>
              <a:spcAft>
                <a:spcPts val="0"/>
              </a:spcAft>
              <a:buSzPts val="2800"/>
              <a:buChar char="−"/>
            </a:pPr>
            <a:r>
              <a:rPr lang="en-US" dirty="0"/>
              <a:t>think: a million 1-KB files, versus one 1-TB file</a:t>
            </a:r>
            <a:endParaRPr dirty="0"/>
          </a:p>
        </p:txBody>
      </p:sp>
      <p:sp>
        <p:nvSpPr>
          <p:cNvPr id="242" name="Google Shape;242;p19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3" name="Google Shape;243;p19"/>
          <p:cNvCxnSpPr>
            <a:cxnSpLocks/>
          </p:cNvCxnSpPr>
          <p:nvPr/>
        </p:nvCxnSpPr>
        <p:spPr>
          <a:xfrm>
            <a:off x="3917576" y="584200"/>
            <a:ext cx="743324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789823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3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Data Management Tips</a:t>
            </a:r>
            <a:endParaRPr/>
          </a:p>
        </p:txBody>
      </p:sp>
      <p:sp>
        <p:nvSpPr>
          <p:cNvPr id="198" name="Google Shape;198;p13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2423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139700" algn="l" rtl="0">
              <a:spcBef>
                <a:spcPts val="0"/>
              </a:spcBef>
              <a:spcAft>
                <a:spcPts val="0"/>
              </a:spcAft>
              <a:buSzPts val="3200"/>
              <a:buNone/>
            </a:pP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 b="1" dirty="0"/>
              <a:t>Determine your per-job needs</a:t>
            </a:r>
            <a:endParaRPr dirty="0"/>
          </a:p>
          <a:p>
            <a:pPr marL="800100" lvl="1">
              <a:spcBef>
                <a:spcPts val="640"/>
              </a:spcBef>
              <a:buSzPts val="3200"/>
            </a:pPr>
            <a:r>
              <a:rPr lang="en-US" dirty="0"/>
              <a:t>minimize per-job data needs</a:t>
            </a:r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 dirty="0"/>
              <a:t>Determine your </a:t>
            </a:r>
            <a:r>
              <a:rPr lang="en-US" i="1" dirty="0"/>
              <a:t>batch</a:t>
            </a:r>
            <a:r>
              <a:rPr lang="en-US" dirty="0"/>
              <a:t> needs</a:t>
            </a:r>
            <a:endParaRPr dirty="0"/>
          </a:p>
          <a:p>
            <a:pPr marL="342900" lvl="0" indent="-342900" algn="l" rtl="0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 dirty="0"/>
              <a:t>Leverage HTCondor and OSG data handling features!</a:t>
            </a:r>
            <a:endParaRPr dirty="0"/>
          </a:p>
        </p:txBody>
      </p:sp>
      <p:sp>
        <p:nvSpPr>
          <p:cNvPr id="199" name="Google Shape;199;p13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4"/>
          <p:cNvSpPr txBox="1">
            <a:spLocks noGrp="1"/>
          </p:cNvSpPr>
          <p:nvPr>
            <p:ph type="title"/>
          </p:nvPr>
        </p:nvSpPr>
        <p:spPr>
          <a:xfrm>
            <a:off x="1228725" y="85725"/>
            <a:ext cx="7267575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Determining In-Job Needs</a:t>
            </a:r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body" idx="1"/>
          </p:nvPr>
        </p:nvSpPr>
        <p:spPr>
          <a:xfrm>
            <a:off x="571500" y="1000125"/>
            <a:ext cx="8445500" cy="35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/>
              <a:t>“</a:t>
            </a:r>
            <a:r>
              <a:rPr lang="en-US" sz="2800" b="1" dirty="0"/>
              <a:t>Input</a:t>
            </a:r>
            <a:r>
              <a:rPr lang="en-US" sz="2800" dirty="0"/>
              <a:t>” includes </a:t>
            </a:r>
            <a:r>
              <a:rPr lang="en-US" sz="2800" i="1" dirty="0"/>
              <a:t>any</a:t>
            </a:r>
            <a:r>
              <a:rPr lang="en-US" sz="2800" dirty="0"/>
              <a:t> files needed for the job to run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SzPts val="2400"/>
              <a:buChar char="−"/>
            </a:pPr>
            <a:r>
              <a:rPr lang="en-US" sz="2400" dirty="0">
                <a:latin typeface="Consolas"/>
                <a:ea typeface="Consolas"/>
                <a:cs typeface="Consolas"/>
                <a:sym typeface="Consolas"/>
              </a:rPr>
              <a:t>executable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SzPts val="2400"/>
              <a:buChar char="−"/>
            </a:pPr>
            <a:r>
              <a:rPr lang="en-US" sz="2400" dirty="0" err="1">
                <a:latin typeface="Consolas"/>
                <a:ea typeface="Consolas"/>
                <a:cs typeface="Consolas"/>
                <a:sym typeface="Consolas"/>
              </a:rPr>
              <a:t>transfer_input_files</a:t>
            </a:r>
            <a:endParaRPr dirty="0"/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SzPts val="2400"/>
              <a:buChar char="−"/>
            </a:pPr>
            <a:r>
              <a:rPr lang="en-US" sz="2400" dirty="0"/>
              <a:t>data </a:t>
            </a:r>
            <a:r>
              <a:rPr lang="en-US" sz="2400" b="1" i="1" dirty="0"/>
              <a:t>and</a:t>
            </a:r>
            <a:r>
              <a:rPr lang="en-US" sz="2400" dirty="0"/>
              <a:t> </a:t>
            </a:r>
            <a:r>
              <a:rPr lang="en-US" sz="2400" u="sng" dirty="0"/>
              <a:t>software</a:t>
            </a:r>
          </a:p>
          <a:p>
            <a:pPr marL="457200" lvl="1" indent="0" algn="l" rtl="0">
              <a:spcBef>
                <a:spcPts val="480"/>
              </a:spcBef>
              <a:spcAft>
                <a:spcPts val="0"/>
              </a:spcAft>
              <a:buSzPts val="2400"/>
              <a:buNone/>
            </a:pPr>
            <a:endParaRPr sz="1200" dirty="0"/>
          </a:p>
          <a:p>
            <a:pPr marL="342900" lvl="0" indent="-342900" algn="l" rtl="0">
              <a:spcBef>
                <a:spcPts val="560"/>
              </a:spcBef>
              <a:spcAft>
                <a:spcPts val="0"/>
              </a:spcAft>
              <a:buSzPts val="2800"/>
              <a:buChar char="•"/>
            </a:pPr>
            <a:r>
              <a:rPr lang="en-US" sz="2800" dirty="0"/>
              <a:t>“</a:t>
            </a:r>
            <a:r>
              <a:rPr lang="en-US" sz="2800" b="1" dirty="0"/>
              <a:t>Output</a:t>
            </a:r>
            <a:r>
              <a:rPr lang="en-US" sz="2800" dirty="0"/>
              <a:t>” includes any files produced for the job that </a:t>
            </a:r>
            <a:r>
              <a:rPr lang="en-US" sz="2800" i="1" dirty="0"/>
              <a:t>need to come back</a:t>
            </a:r>
            <a:endParaRPr sz="2800" i="1" dirty="0">
              <a:latin typeface="Consolas"/>
              <a:ea typeface="Consolas"/>
              <a:cs typeface="Consolas"/>
              <a:sym typeface="Consolas"/>
            </a:endParaRPr>
          </a:p>
          <a:p>
            <a:pPr marL="742950" lvl="1" indent="-285750" algn="l" rtl="0">
              <a:spcBef>
                <a:spcPts val="480"/>
              </a:spcBef>
              <a:spcAft>
                <a:spcPts val="0"/>
              </a:spcAft>
              <a:buSzPts val="2400"/>
              <a:buChar char="−"/>
            </a:pPr>
            <a:r>
              <a:rPr lang="en-US" sz="2400" dirty="0">
                <a:latin typeface="Consolas"/>
                <a:ea typeface="Consolas"/>
                <a:cs typeface="Consolas"/>
                <a:sym typeface="Consolas"/>
              </a:rPr>
              <a:t>output, error</a:t>
            </a:r>
            <a:endParaRPr dirty="0"/>
          </a:p>
        </p:txBody>
      </p:sp>
      <p:sp>
        <p:nvSpPr>
          <p:cNvPr id="206" name="Google Shape;206;p14"/>
          <p:cNvSpPr txBox="1">
            <a:spLocks noGrp="1"/>
          </p:cNvSpPr>
          <p:nvPr>
            <p:ph type="sldNum" idx="12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SzPts val="1400"/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400" b="0" i="0" u="none" strike="noStrike" cap="none">
              <a:solidFill>
                <a:srgbClr val="FF8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3008</TotalTime>
  <Words>2938</Words>
  <Application>Microsoft Macintosh PowerPoint</Application>
  <PresentationFormat>On-screen Show (16:9)</PresentationFormat>
  <Paragraphs>794</Paragraphs>
  <Slides>67</Slides>
  <Notes>65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75" baseType="lpstr">
      <vt:lpstr>Arial</vt:lpstr>
      <vt:lpstr>Consolas</vt:lpstr>
      <vt:lpstr>Helvetica Neue</vt:lpstr>
      <vt:lpstr>Noto Sans Symbols</vt:lpstr>
      <vt:lpstr>Poppins</vt:lpstr>
      <vt:lpstr>Times</vt:lpstr>
      <vt:lpstr>Times New Roman</vt:lpstr>
      <vt:lpstr>OSG-Summer-School-Template</vt:lpstr>
      <vt:lpstr>Handling Data on OSG</vt:lpstr>
      <vt:lpstr>Like all things</vt:lpstr>
      <vt:lpstr>Planning?</vt:lpstr>
      <vt:lpstr>Benefits!</vt:lpstr>
      <vt:lpstr>Handling Data on OSG</vt:lpstr>
      <vt:lpstr>What is big large data?</vt:lpstr>
      <vt:lpstr>What is big large data?</vt:lpstr>
      <vt:lpstr>Data Management Tips</vt:lpstr>
      <vt:lpstr>Determining In-Job Needs</vt:lpstr>
      <vt:lpstr>First! Try to minimize your data</vt:lpstr>
      <vt:lpstr>‘Large’ data: The collaborator analogy </vt:lpstr>
      <vt:lpstr>Transfers</vt:lpstr>
      <vt:lpstr>Large input in HTC and OSG</vt:lpstr>
      <vt:lpstr>Handling Data on OSG</vt:lpstr>
      <vt:lpstr>Review: HTCondor Data Handling</vt:lpstr>
      <vt:lpstr>Network bottleneck: the submit server</vt:lpstr>
      <vt:lpstr>Network bottleneck: the submit server</vt:lpstr>
      <vt:lpstr>Network bottleneck: the submit server</vt:lpstr>
      <vt:lpstr>Hardware transfer limits</vt:lpstr>
      <vt:lpstr>Handling Data on OSG</vt:lpstr>
      <vt:lpstr>Large input in HTC and OSG</vt:lpstr>
      <vt:lpstr>Using a Web Proxy</vt:lpstr>
      <vt:lpstr>Using a Web Proxy</vt:lpstr>
      <vt:lpstr>Using a Web Proxy</vt:lpstr>
      <vt:lpstr>Using a Web Proxy</vt:lpstr>
      <vt:lpstr>Using a Web Proxy</vt:lpstr>
      <vt:lpstr>Using a Web Proxy</vt:lpstr>
      <vt:lpstr>Downloading HTTP Files</vt:lpstr>
      <vt:lpstr>Web Proxy Considerations</vt:lpstr>
      <vt:lpstr>In the OSG (Ex. 2.1)</vt:lpstr>
      <vt:lpstr>Handling Data on OSG</vt:lpstr>
      <vt:lpstr>Large input in HTC and OSG</vt:lpstr>
      <vt:lpstr>Using Stash for Input</vt:lpstr>
      <vt:lpstr>Stash Usage on OSG</vt:lpstr>
      <vt:lpstr>Stash Considerations</vt:lpstr>
      <vt:lpstr>Placing Files in Stash</vt:lpstr>
      <vt:lpstr>Obtaining Files in Stash</vt:lpstr>
      <vt:lpstr>Obtaining Files in Stash</vt:lpstr>
      <vt:lpstr>In the Submit File</vt:lpstr>
      <vt:lpstr>In the Job Executable</vt:lpstr>
      <vt:lpstr>What’s Different for Output?</vt:lpstr>
      <vt:lpstr>Output for HTC and OSG</vt:lpstr>
      <vt:lpstr>Output for HTC and OSG</vt:lpstr>
      <vt:lpstr>Writing to Stash</vt:lpstr>
      <vt:lpstr>Other Considerations</vt:lpstr>
      <vt:lpstr>Other Considerations</vt:lpstr>
      <vt:lpstr>Cleaning Up Old Data</vt:lpstr>
      <vt:lpstr>Handling Data on OSG</vt:lpstr>
      <vt:lpstr>(Local) Shared Filesystems</vt:lpstr>
      <vt:lpstr>Filesystem Quotas</vt:lpstr>
      <vt:lpstr>Quick Reference</vt:lpstr>
      <vt:lpstr>Required Exercises</vt:lpstr>
      <vt:lpstr>Bonus Exercises</vt:lpstr>
      <vt:lpstr>Additional Slides</vt:lpstr>
      <vt:lpstr>(Local) Shared Filesystems</vt:lpstr>
      <vt:lpstr>Shared FS Technologies</vt:lpstr>
      <vt:lpstr>Shared FS Configurations</vt:lpstr>
      <vt:lpstr>Submit dir within shared FS</vt:lpstr>
      <vt:lpstr>Submit dir within shared FS</vt:lpstr>
      <vt:lpstr>Separate shared FS</vt:lpstr>
      <vt:lpstr>Separate shared FS - Input</vt:lpstr>
      <vt:lpstr>Separate shared FS - Input</vt:lpstr>
      <vt:lpstr>Separate shared FS - Input</vt:lpstr>
      <vt:lpstr>Separate shared FS - Output</vt:lpstr>
      <vt:lpstr>Separate shared FS - Output</vt:lpstr>
      <vt:lpstr>Separate shared FS - Output</vt:lpstr>
      <vt:lpstr>At UW-Madison (Ex. 3.1-3.2)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Considerations</dc:title>
  <dc:creator>Alain Roy</dc:creator>
  <cp:lastModifiedBy>Carrie Brown</cp:lastModifiedBy>
  <cp:revision>43</cp:revision>
  <cp:lastPrinted>2019-07-18T13:48:30Z</cp:lastPrinted>
  <dcterms:created xsi:type="dcterms:W3CDTF">2010-07-18T15:11:48Z</dcterms:created>
  <dcterms:modified xsi:type="dcterms:W3CDTF">2020-07-20T20:09:05Z</dcterms:modified>
</cp:coreProperties>
</file>